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2"/>
  </p:notesMasterIdLst>
  <p:sldIdLst>
    <p:sldId id="256" r:id="rId2"/>
    <p:sldId id="437" r:id="rId3"/>
    <p:sldId id="804" r:id="rId4"/>
    <p:sldId id="805" r:id="rId5"/>
    <p:sldId id="438" r:id="rId6"/>
    <p:sldId id="439" r:id="rId7"/>
    <p:sldId id="440" r:id="rId8"/>
    <p:sldId id="441" r:id="rId9"/>
    <p:sldId id="442" r:id="rId10"/>
    <p:sldId id="443" r:id="rId11"/>
    <p:sldId id="444" r:id="rId12"/>
    <p:sldId id="445" r:id="rId13"/>
    <p:sldId id="446" r:id="rId14"/>
    <p:sldId id="447" r:id="rId15"/>
    <p:sldId id="448" r:id="rId16"/>
    <p:sldId id="449" r:id="rId17"/>
    <p:sldId id="806" r:id="rId18"/>
    <p:sldId id="450" r:id="rId19"/>
    <p:sldId id="808" r:id="rId20"/>
    <p:sldId id="453" r:id="rId21"/>
    <p:sldId id="812" r:id="rId22"/>
    <p:sldId id="814" r:id="rId23"/>
    <p:sldId id="809" r:id="rId24"/>
    <p:sldId id="818" r:id="rId25"/>
    <p:sldId id="819" r:id="rId26"/>
    <p:sldId id="820" r:id="rId27"/>
    <p:sldId id="816" r:id="rId28"/>
    <p:sldId id="452" r:id="rId29"/>
    <p:sldId id="807" r:id="rId30"/>
    <p:sldId id="451" r:id="rId31"/>
    <p:sldId id="817" r:id="rId32"/>
    <p:sldId id="824" r:id="rId33"/>
    <p:sldId id="427" r:id="rId34"/>
    <p:sldId id="823" r:id="rId35"/>
    <p:sldId id="430" r:id="rId36"/>
    <p:sldId id="821" r:id="rId37"/>
    <p:sldId id="454" r:id="rId38"/>
    <p:sldId id="455" r:id="rId39"/>
    <p:sldId id="456" r:id="rId40"/>
    <p:sldId id="457" r:id="rId41"/>
    <p:sldId id="458" r:id="rId42"/>
    <p:sldId id="825" r:id="rId43"/>
    <p:sldId id="459" r:id="rId44"/>
    <p:sldId id="461" r:id="rId45"/>
    <p:sldId id="462" r:id="rId46"/>
    <p:sldId id="463" r:id="rId47"/>
    <p:sldId id="464" r:id="rId48"/>
    <p:sldId id="465" r:id="rId49"/>
    <p:sldId id="466" r:id="rId50"/>
    <p:sldId id="826" r:id="rId51"/>
    <p:sldId id="467" r:id="rId52"/>
    <p:sldId id="468" r:id="rId53"/>
    <p:sldId id="827" r:id="rId54"/>
    <p:sldId id="469" r:id="rId55"/>
    <p:sldId id="470" r:id="rId56"/>
    <p:sldId id="471" r:id="rId57"/>
    <p:sldId id="472" r:id="rId58"/>
    <p:sldId id="828" r:id="rId59"/>
    <p:sldId id="473" r:id="rId60"/>
    <p:sldId id="474" r:id="rId61"/>
    <p:sldId id="475" r:id="rId62"/>
    <p:sldId id="476" r:id="rId63"/>
    <p:sldId id="829" r:id="rId64"/>
    <p:sldId id="477" r:id="rId65"/>
    <p:sldId id="478" r:id="rId66"/>
    <p:sldId id="479" r:id="rId67"/>
    <p:sldId id="480" r:id="rId68"/>
    <p:sldId id="481" r:id="rId69"/>
    <p:sldId id="830" r:id="rId70"/>
    <p:sldId id="482" r:id="rId71"/>
    <p:sldId id="483" r:id="rId72"/>
    <p:sldId id="484" r:id="rId73"/>
    <p:sldId id="485" r:id="rId74"/>
    <p:sldId id="831" r:id="rId75"/>
    <p:sldId id="486" r:id="rId76"/>
    <p:sldId id="487" r:id="rId77"/>
    <p:sldId id="488" r:id="rId78"/>
    <p:sldId id="489" r:id="rId79"/>
    <p:sldId id="490" r:id="rId80"/>
    <p:sldId id="832" r:id="rId81"/>
    <p:sldId id="491" r:id="rId82"/>
    <p:sldId id="833" r:id="rId83"/>
    <p:sldId id="492" r:id="rId84"/>
    <p:sldId id="834" r:id="rId85"/>
    <p:sldId id="493" r:id="rId86"/>
    <p:sldId id="835" r:id="rId87"/>
    <p:sldId id="836" r:id="rId88"/>
    <p:sldId id="494" r:id="rId89"/>
    <p:sldId id="495" r:id="rId90"/>
    <p:sldId id="837" r:id="rId91"/>
    <p:sldId id="508" r:id="rId92"/>
    <p:sldId id="509" r:id="rId93"/>
    <p:sldId id="496" r:id="rId94"/>
    <p:sldId id="497" r:id="rId95"/>
    <p:sldId id="498" r:id="rId96"/>
    <p:sldId id="499" r:id="rId97"/>
    <p:sldId id="511" r:id="rId98"/>
    <p:sldId id="512" r:id="rId99"/>
    <p:sldId id="513" r:id="rId100"/>
    <p:sldId id="838" r:id="rId101"/>
    <p:sldId id="514" r:id="rId102"/>
    <p:sldId id="515" r:id="rId103"/>
    <p:sldId id="516" r:id="rId104"/>
    <p:sldId id="517" r:id="rId105"/>
    <p:sldId id="519" r:id="rId106"/>
    <p:sldId id="520" r:id="rId107"/>
    <p:sldId id="839" r:id="rId108"/>
    <p:sldId id="521" r:id="rId109"/>
    <p:sldId id="522" r:id="rId110"/>
    <p:sldId id="842" r:id="rId111"/>
    <p:sldId id="523" r:id="rId112"/>
    <p:sldId id="524" r:id="rId113"/>
    <p:sldId id="525" r:id="rId114"/>
    <p:sldId id="526" r:id="rId115"/>
    <p:sldId id="527" r:id="rId116"/>
    <p:sldId id="840" r:id="rId117"/>
    <p:sldId id="841" r:id="rId118"/>
    <p:sldId id="528" r:id="rId119"/>
    <p:sldId id="529" r:id="rId120"/>
    <p:sldId id="530" r:id="rId121"/>
    <p:sldId id="843" r:id="rId122"/>
    <p:sldId id="532" r:id="rId123"/>
    <p:sldId id="533" r:id="rId124"/>
    <p:sldId id="535" r:id="rId125"/>
    <p:sldId id="539" r:id="rId126"/>
    <p:sldId id="844" r:id="rId127"/>
    <p:sldId id="536" r:id="rId128"/>
    <p:sldId id="846" r:id="rId129"/>
    <p:sldId id="579" r:id="rId130"/>
    <p:sldId id="575" r:id="rId131"/>
    <p:sldId id="576" r:id="rId132"/>
    <p:sldId id="582" r:id="rId133"/>
    <p:sldId id="540" r:id="rId134"/>
    <p:sldId id="847" r:id="rId135"/>
    <p:sldId id="541" r:id="rId136"/>
    <p:sldId id="848" r:id="rId137"/>
    <p:sldId id="542" r:id="rId138"/>
    <p:sldId id="849" r:id="rId139"/>
    <p:sldId id="543" r:id="rId140"/>
    <p:sldId id="544" r:id="rId141"/>
    <p:sldId id="545" r:id="rId142"/>
    <p:sldId id="547" r:id="rId143"/>
    <p:sldId id="548" r:id="rId144"/>
    <p:sldId id="549" r:id="rId145"/>
    <p:sldId id="850" r:id="rId146"/>
    <p:sldId id="552" r:id="rId147"/>
    <p:sldId id="554" r:id="rId148"/>
    <p:sldId id="555" r:id="rId149"/>
    <p:sldId id="851" r:id="rId150"/>
    <p:sldId id="563" r:id="rId151"/>
    <p:sldId id="567" r:id="rId152"/>
    <p:sldId id="568" r:id="rId153"/>
    <p:sldId id="569" r:id="rId154"/>
    <p:sldId id="570" r:id="rId155"/>
    <p:sldId id="571" r:id="rId156"/>
    <p:sldId id="852" r:id="rId157"/>
    <p:sldId id="577" r:id="rId158"/>
    <p:sldId id="583" r:id="rId159"/>
    <p:sldId id="584" r:id="rId160"/>
    <p:sldId id="585" r:id="rId161"/>
    <p:sldId id="588" r:id="rId162"/>
    <p:sldId id="589" r:id="rId163"/>
    <p:sldId id="853" r:id="rId164"/>
    <p:sldId id="560" r:id="rId165"/>
    <p:sldId id="561" r:id="rId166"/>
    <p:sldId id="860" r:id="rId167"/>
    <p:sldId id="591" r:id="rId168"/>
    <p:sldId id="592" r:id="rId169"/>
    <p:sldId id="593" r:id="rId170"/>
    <p:sldId id="594" r:id="rId171"/>
    <p:sldId id="595" r:id="rId172"/>
    <p:sldId id="596" r:id="rId173"/>
    <p:sldId id="854" r:id="rId174"/>
    <p:sldId id="597" r:id="rId175"/>
    <p:sldId id="598" r:id="rId176"/>
    <p:sldId id="599" r:id="rId177"/>
    <p:sldId id="600" r:id="rId178"/>
    <p:sldId id="861" r:id="rId179"/>
    <p:sldId id="855" r:id="rId180"/>
    <p:sldId id="601" r:id="rId181"/>
    <p:sldId id="602" r:id="rId182"/>
    <p:sldId id="603" r:id="rId183"/>
    <p:sldId id="604" r:id="rId184"/>
    <p:sldId id="605" r:id="rId185"/>
    <p:sldId id="606" r:id="rId186"/>
    <p:sldId id="856" r:id="rId187"/>
    <p:sldId id="859" r:id="rId188"/>
    <p:sldId id="858" r:id="rId189"/>
    <p:sldId id="607" r:id="rId190"/>
    <p:sldId id="862" r:id="rId191"/>
  </p:sldIdLst>
  <p:sldSz cx="9144000" cy="5143500" type="screen16x9"/>
  <p:notesSz cx="6858000" cy="9144000"/>
  <p:embeddedFontLst>
    <p:embeddedFont>
      <p:font typeface="Assistant" panose="020B0604020202020204" charset="0"/>
      <p:regular r:id="rId193"/>
      <p:bold r:id="rId194"/>
    </p:embeddedFont>
    <p:embeddedFont>
      <p:font typeface="Assistant ExtraBold" panose="00000900000000000000" charset="-79"/>
      <p:bold r:id="rId195"/>
    </p:embeddedFont>
    <p:embeddedFont>
      <p:font typeface="Assistant SemiBold" panose="00000700000000000000" charset="-79"/>
      <p:regular r:id="rId196"/>
      <p:bold r:id="rId197"/>
    </p:embeddedFont>
    <p:embeddedFont>
      <p:font typeface="Book Antiqua" panose="02040602050305030304" pitchFamily="18" charset="0"/>
      <p:regular r:id="rId198"/>
      <p:bold r:id="rId199"/>
      <p:italic r:id="rId200"/>
      <p:boldItalic r:id="rId201"/>
    </p:embeddedFont>
    <p:embeddedFont>
      <p:font typeface="Calibri" panose="020F0502020204030204" pitchFamily="34" charset="0"/>
      <p:regular r:id="rId202"/>
      <p:bold r:id="rId203"/>
      <p:italic r:id="rId204"/>
      <p:boldItalic r:id="rId205"/>
    </p:embeddedFont>
    <p:embeddedFont>
      <p:font typeface="Times" panose="02020603050405020304" pitchFamily="18" charset="0"/>
      <p:regular r:id="rId206"/>
      <p:bold r:id="rId207"/>
      <p:italic r:id="rId208"/>
      <p:boldItalic r:id="rId209"/>
    </p:embeddedFont>
    <p:embeddedFont>
      <p:font typeface="Verdana" panose="020B0604030504040204" pitchFamily="34" charset="0"/>
      <p:regular r:id="rId210"/>
      <p:bold r:id="rId211"/>
      <p:italic r:id="rId212"/>
      <p:boldItalic r:id="rId213"/>
    </p:embeddedFont>
    <p:embeddedFont>
      <p:font typeface="Verdana" panose="020B0604030504040204" pitchFamily="34" charset="0"/>
      <p:regular r:id="rId210"/>
      <p:bold r:id="rId211"/>
      <p:italic r:id="rId212"/>
      <p:boldItalic r:id="rId2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F6C269-B205-4C0A-BE42-E39B35C1CC98}">
  <a:tblStyle styleId="{43F6C269-B205-4C0A-BE42-E39B35C1CC9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7C3FBA4-A15D-45C7-B1F4-AFD8BE64719A}"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9" autoAdjust="0"/>
    <p:restoredTop sz="86642" autoAdjust="0"/>
  </p:normalViewPr>
  <p:slideViewPr>
    <p:cSldViewPr snapToGrid="0">
      <p:cViewPr varScale="1">
        <p:scale>
          <a:sx n="88" d="100"/>
          <a:sy n="88" d="100"/>
        </p:scale>
        <p:origin x="462" y="84"/>
      </p:cViewPr>
      <p:guideLst>
        <p:guide orient="horz" pos="1620"/>
        <p:guide pos="2880"/>
      </p:guideLst>
    </p:cSldViewPr>
  </p:slideViewPr>
  <p:outlineViewPr>
    <p:cViewPr>
      <p:scale>
        <a:sx n="33" d="100"/>
        <a:sy n="33" d="100"/>
      </p:scale>
      <p:origin x="0" y="-14935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notesMaster" Target="notesMasters/notesMaster1.xml"/><Relationship Id="rId197" Type="http://schemas.openxmlformats.org/officeDocument/2006/relationships/font" Target="fonts/font5.fntdata"/><Relationship Id="rId206" Type="http://schemas.openxmlformats.org/officeDocument/2006/relationships/font" Target="fonts/font14.fntdata"/><Relationship Id="rId201"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20.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6.fntdata"/><Relationship Id="rId172" Type="http://schemas.openxmlformats.org/officeDocument/2006/relationships/slide" Target="slides/slide171.xml"/><Relationship Id="rId193" Type="http://schemas.openxmlformats.org/officeDocument/2006/relationships/font" Target="fonts/font1.fntdata"/><Relationship Id="rId202" Type="http://schemas.openxmlformats.org/officeDocument/2006/relationships/font" Target="fonts/font10.fntdata"/><Relationship Id="rId207"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2.fntdata"/><Relationship Id="rId199" Type="http://schemas.openxmlformats.org/officeDocument/2006/relationships/font" Target="fonts/font7.fntdata"/><Relationship Id="rId203" Type="http://schemas.openxmlformats.org/officeDocument/2006/relationships/font" Target="fonts/font11.fntdata"/><Relationship Id="rId208"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3.fntdata"/><Relationship Id="rId209" Type="http://schemas.openxmlformats.org/officeDocument/2006/relationships/font" Target="fonts/font17.fntdata"/><Relationship Id="rId190" Type="http://schemas.openxmlformats.org/officeDocument/2006/relationships/slide" Target="slides/slide189.xml"/><Relationship Id="rId204"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18.fntdata"/><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4.fntdata"/><Relationship Id="rId200"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204415f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g4204415f2c_1_0:notes"/>
          <p:cNvSpPr txBox="1">
            <a:spLocks noGrp="1"/>
          </p:cNvSpPr>
          <p:nvPr>
            <p:ph type="body" idx="1"/>
          </p:nvPr>
        </p:nvSpPr>
        <p:spPr>
          <a:xfrm>
            <a:off x="686233" y="4344147"/>
            <a:ext cx="5485534" cy="41144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78" name="Google Shape;78;g4204415f2c_1_0:notes"/>
          <p:cNvSpPr txBox="1">
            <a:spLocks noGrp="1"/>
          </p:cNvSpPr>
          <p:nvPr>
            <p:ph type="sldNum" idx="12"/>
          </p:nvPr>
        </p:nvSpPr>
        <p:spPr>
          <a:xfrm>
            <a:off x="3884685" y="8684559"/>
            <a:ext cx="2972233" cy="45757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g436860d5a7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g436860d5a7_0_36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436860d5a7_0_156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7" name="Google Shape;2397;g436860d5a7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436860d5a7_0_157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4" name="Google Shape;2404;g436860d5a7_0_1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436860d5a7_0_157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1" name="Google Shape;2411;g436860d5a7_0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436860d5a7_0_158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8" name="Google Shape;2418;g436860d5a7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436860d5a7_0_159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5" name="Google Shape;2425;g436860d5a7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436860d5a7_0_160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1" name="Google Shape;2441;g436860d5a7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436860d5a7_0_161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8" name="Google Shape;2448;g436860d5a7_0_1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436860d5a7_0_161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5" name="Google Shape;2455;g436860d5a7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436860d5a7_0_163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6" name="Google Shape;2476;g436860d5a7_0_1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436860d5a7_0_164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0" name="Google Shape;2490;g436860d5a7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436860d5a7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7" name="Google Shape;1617;g436860d5a7_0_36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436860d5a7_0_165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7" name="Google Shape;2497;g436860d5a7_0_1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436860d5a7_0_170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3" name="Google Shape;2553;g436860d5a7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6626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436860d5a7_0_172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1" name="Google Shape;2581;g436860d5a7_0_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3720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436860d5a7_0_173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8" name="Google Shape;2588;g436860d5a7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17714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436860d5a7_0_173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5" name="Google Shape;2595;g436860d5a7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33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436860d5a7_0_174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2" name="Google Shape;2602;g436860d5a7_0_1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4398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436860d5a7_0_174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9" name="Google Shape;2609;g436860d5a7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1745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436860d5a7_0_177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8" name="Google Shape;2648;g436860d5a7_0_1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12594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g436860d5a7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9" name="Google Shape;2709;g436860d5a7_0_1829: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10" name="Google Shape;2710;g436860d5a7_0_1829: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13602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5"/>
        <p:cNvGrpSpPr/>
        <p:nvPr/>
      </p:nvGrpSpPr>
      <p:grpSpPr>
        <a:xfrm>
          <a:off x="0" y="0"/>
          <a:ext cx="0" cy="0"/>
          <a:chOff x="0" y="0"/>
          <a:chExt cx="0" cy="0"/>
        </a:xfrm>
      </p:grpSpPr>
      <p:sp>
        <p:nvSpPr>
          <p:cNvPr id="2716" name="Google Shape;2716;g436860d5a7_0_183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7" name="Google Shape;2717;g436860d5a7_0_1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30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436860d5a7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4" name="Google Shape;1624;g436860d5a7_0_37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g436860d5a7_0_184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7" name="Google Shape;2727;g436860d5a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65526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7"/>
        <p:cNvGrpSpPr/>
        <p:nvPr/>
      </p:nvGrpSpPr>
      <p:grpSpPr>
        <a:xfrm>
          <a:off x="0" y="0"/>
          <a:ext cx="0" cy="0"/>
          <a:chOff x="0" y="0"/>
          <a:chExt cx="0" cy="0"/>
        </a:xfrm>
      </p:grpSpPr>
      <p:sp>
        <p:nvSpPr>
          <p:cNvPr id="2748" name="Google Shape;2748;g436860d5a7_0_186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9" name="Google Shape;2749;g436860d5a7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418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6"/>
        <p:cNvGrpSpPr/>
        <p:nvPr/>
      </p:nvGrpSpPr>
      <p:grpSpPr>
        <a:xfrm>
          <a:off x="0" y="0"/>
          <a:ext cx="0" cy="0"/>
          <a:chOff x="0" y="0"/>
          <a:chExt cx="0" cy="0"/>
        </a:xfrm>
      </p:grpSpPr>
      <p:sp>
        <p:nvSpPr>
          <p:cNvPr id="2757" name="Google Shape;2757;g436860d5a7_0_187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8" name="Google Shape;2758;g436860d5a7_0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5214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436860d5a7_0_168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2" name="Google Shape;2532;g436860d5a7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436860d5a7_0_168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9" name="Google Shape;2539;g436860d5a7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436860d5a7_0_188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1" name="Google Shape;2771;g436860d5a7_0_1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436860d5a7_0_188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8" name="Google Shape;2778;g436860d5a7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436860d5a7_0_189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5" name="Google Shape;2785;g436860d5a7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436860d5a7_0_190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2" name="Google Shape;2792;g436860d5a7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436860d5a7_0_190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9" name="Google Shape;2799;g436860d5a7_0_1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36860d5a7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g436860d5a7_0_378: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
        <p:cNvGrpSpPr/>
        <p:nvPr/>
      </p:nvGrpSpPr>
      <p:grpSpPr>
        <a:xfrm>
          <a:off x="0" y="0"/>
          <a:ext cx="0" cy="0"/>
          <a:chOff x="0" y="0"/>
          <a:chExt cx="0" cy="0"/>
        </a:xfrm>
      </p:grpSpPr>
      <p:sp>
        <p:nvSpPr>
          <p:cNvPr id="2805" name="Google Shape;2805;g436860d5a7_0_191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6" name="Google Shape;2806;g436860d5a7_0_1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436860d5a7_0_1920: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4" name="Google Shape;2814;g436860d5a7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436860d5a7_0_192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1" name="Google Shape;2821;g436860d5a7_0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436860d5a7_0_193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8" name="Google Shape;2828;g436860d5a7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3"/>
        <p:cNvGrpSpPr/>
        <p:nvPr/>
      </p:nvGrpSpPr>
      <p:grpSpPr>
        <a:xfrm>
          <a:off x="0" y="0"/>
          <a:ext cx="0" cy="0"/>
          <a:chOff x="0" y="0"/>
          <a:chExt cx="0" cy="0"/>
        </a:xfrm>
      </p:grpSpPr>
      <p:sp>
        <p:nvSpPr>
          <p:cNvPr id="2834" name="Google Shape;2834;g436860d5a7_0_1938: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5" name="Google Shape;2835;g436860d5a7_0_1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436860d5a7_0_194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4" name="Google Shape;2844;g436860d5a7_0_1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g436860d5a7_0_195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1" name="Google Shape;2851;g436860d5a7_0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g436860d5a7_0_1958: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8" name="Google Shape;2858;g436860d5a7_0_1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4"/>
        <p:cNvGrpSpPr/>
        <p:nvPr/>
      </p:nvGrpSpPr>
      <p:grpSpPr>
        <a:xfrm>
          <a:off x="0" y="0"/>
          <a:ext cx="0" cy="0"/>
          <a:chOff x="0" y="0"/>
          <a:chExt cx="0" cy="0"/>
        </a:xfrm>
      </p:grpSpPr>
      <p:sp>
        <p:nvSpPr>
          <p:cNvPr id="2865" name="Google Shape;2865;g436860d5a7_0_196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6" name="Google Shape;2866;g436860d5a7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436860d5a7_0_197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4" name="Google Shape;2874;g436860d5a7_0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36860d5a7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8" name="Google Shape;1638;g436860d5a7_0_384: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436860d5a7_0_1978: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1" name="Google Shape;2881;g436860d5a7_0_1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436860d5a7_0_198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8" name="Google Shape;2888;g436860d5a7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8001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436860d5a7_0_198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8" name="Google Shape;2888;g436860d5a7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436860d5a7_0_1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0" name="Google Shape;2340;g436860d5a7_0_1518: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41" name="Google Shape;2341;g436860d5a7_0_1518: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9703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36860d5a7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5" name="Google Shape;1645;g436860d5a7_0_39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36860d5a7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8" name="Google Shape;1668;g436860d5a7_0_41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rgbClr val="222222"/>
                </a:solidFill>
                <a:latin typeface="arial" panose="020B0604020202020204" pitchFamily="34" charset="0"/>
              </a:rPr>
              <a:t>A </a:t>
            </a:r>
            <a:r>
              <a:rPr lang="en-US" b="1" dirty="0">
                <a:solidFill>
                  <a:srgbClr val="222222"/>
                </a:solidFill>
                <a:latin typeface="arial" panose="020B0604020202020204" pitchFamily="34" charset="0"/>
              </a:rPr>
              <a:t>system bus</a:t>
            </a:r>
            <a:r>
              <a:rPr lang="en-US" dirty="0">
                <a:solidFill>
                  <a:srgbClr val="222222"/>
                </a:solidFill>
                <a:latin typeface="arial" panose="020B0604020202020204" pitchFamily="34" charset="0"/>
              </a:rPr>
              <a:t> is a single computer </a:t>
            </a:r>
            <a:r>
              <a:rPr lang="en-US" b="1" dirty="0">
                <a:solidFill>
                  <a:srgbClr val="222222"/>
                </a:solidFill>
                <a:latin typeface="arial" panose="020B0604020202020204" pitchFamily="34" charset="0"/>
              </a:rPr>
              <a:t>bus</a:t>
            </a:r>
            <a:r>
              <a:rPr lang="en-US" dirty="0">
                <a:solidFill>
                  <a:srgbClr val="222222"/>
                </a:solidFill>
                <a:latin typeface="arial" panose="020B0604020202020204" pitchFamily="34" charset="0"/>
              </a:rPr>
              <a:t> that connects the major components of a computer </a:t>
            </a:r>
            <a:r>
              <a:rPr lang="en-US" b="1" dirty="0">
                <a:solidFill>
                  <a:srgbClr val="222222"/>
                </a:solidFill>
                <a:latin typeface="arial" panose="020B0604020202020204" pitchFamily="34" charset="0"/>
              </a:rPr>
              <a:t>system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rgbClr val="222222"/>
                </a:solidFill>
                <a:latin typeface="arial" panose="020B0604020202020204" pitchFamily="34" charset="0"/>
              </a:rPr>
              <a:t>Data</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bus</a:t>
            </a:r>
            <a:r>
              <a:rPr lang="en-US" dirty="0">
                <a:solidFill>
                  <a:srgbClr val="222222"/>
                </a:solidFill>
                <a:latin typeface="arial" panose="020B0604020202020204" pitchFamily="34" charset="0"/>
              </a:rPr>
              <a:t> carries information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rgbClr val="222222"/>
                </a:solidFill>
                <a:latin typeface="arial" panose="020B0604020202020204" pitchFamily="34" charset="0"/>
              </a:rPr>
              <a:t>An Address Bus determines where in memory the data should be sent,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rgbClr val="222222"/>
                </a:solidFill>
                <a:latin typeface="arial" panose="020B0604020202020204" pitchFamily="34" charset="0"/>
              </a:rPr>
              <a:t>Control bus</a:t>
            </a:r>
            <a:r>
              <a:rPr lang="en-US" dirty="0">
                <a:solidFill>
                  <a:srgbClr val="222222"/>
                </a:solidFill>
                <a:latin typeface="arial" panose="020B0604020202020204" pitchFamily="34" charset="0"/>
              </a:rPr>
              <a:t> to determine its operation</a:t>
            </a:r>
            <a:endParaRPr lang="en-US" dirty="0"/>
          </a:p>
          <a:p>
            <a:endParaRPr lang="en-US" dirty="0"/>
          </a:p>
        </p:txBody>
      </p:sp>
    </p:spTree>
    <p:extLst>
      <p:ext uri="{BB962C8B-B14F-4D97-AF65-F5344CB8AC3E}">
        <p14:creationId xmlns:p14="http://schemas.microsoft.com/office/powerpoint/2010/main" val="3508235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436860d5a7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9" name="Google Shape;1659;g436860d5a7_0_40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extLst>
      <p:ext uri="{BB962C8B-B14F-4D97-AF65-F5344CB8AC3E}">
        <p14:creationId xmlns:p14="http://schemas.microsoft.com/office/powerpoint/2010/main" val="3747216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4178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431ceaaa40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6" name="Google Shape;1526;g431ceaaa40_0_633: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lt1"/>
              </a:solidFill>
              <a:latin typeface="Times"/>
              <a:ea typeface="Times"/>
              <a:cs typeface="Times"/>
              <a:sym typeface="Times"/>
            </a:endParaRPr>
          </a:p>
        </p:txBody>
      </p:sp>
      <p:sp>
        <p:nvSpPr>
          <p:cNvPr id="1527" name="Google Shape;1527;g431ceaaa40_0_633: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300">
                <a:solidFill>
                  <a:srgbClr val="000000"/>
                </a:solidFill>
                <a:latin typeface="Times"/>
                <a:ea typeface="Times"/>
                <a:cs typeface="Times"/>
                <a:sym typeface="Times"/>
              </a:rPr>
              <a:t>2</a:t>
            </a:fld>
            <a:endParaRPr sz="1300">
              <a:solidFill>
                <a:srgbClr val="000000"/>
              </a:solidFill>
              <a:latin typeface="Times"/>
              <a:ea typeface="Times"/>
              <a:cs typeface="Times"/>
              <a:sym typeface="Time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436860d5a7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2" name="Google Shape;1652;g436860d5a7_0_39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A4B2C4-34B7-4AC3-A379-96AF6FC0E5E6}" type="slidenum">
              <a:rPr lang="en-US" smtClean="0"/>
              <a:pPr/>
              <a:t>34</a:t>
            </a:fld>
            <a:endParaRPr lang="en-US"/>
          </a:p>
        </p:txBody>
      </p:sp>
    </p:spTree>
    <p:extLst>
      <p:ext uri="{BB962C8B-B14F-4D97-AF65-F5344CB8AC3E}">
        <p14:creationId xmlns:p14="http://schemas.microsoft.com/office/powerpoint/2010/main" val="367958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436860d5a7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Google Shape;1675;g436860d5a7_0_41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36860d5a7_0_42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2" name="Google Shape;1682;g436860d5a7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436860d5a7_0_42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0" name="Google Shape;1690;g436860d5a7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436860d5a7_0_43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9" name="Google Shape;1699;g436860d5a7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436860d5a7_0_44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7" name="Google Shape;1707;g436860d5a7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436860d5a7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g436860d5a7_0_453: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436860d5a7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0" name="Google Shape;1730;g436860d5a7_0_465: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436860d5a7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7" name="Google Shape;1737;g436860d5a7_0_471: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436860d5a7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8" name="Google Shape;1538;g436860d5a7_0_295: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436860d5a7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4" name="Google Shape;1744;g436860d5a7_0_47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436860d5a7_0_48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1" name="Google Shape;1751;g436860d5a7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436860d5a7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9" name="Google Shape;1759;g436860d5a7_0_49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436860d5a7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g436860d5a7_0_49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436860d5a7_0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3" name="Google Shape;1773;g436860d5a7_0_94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
        <p:nvSpPr>
          <p:cNvPr id="1774" name="Google Shape;1774;g436860d5a7_0_946: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300">
                <a:solidFill>
                  <a:srgbClr val="000000"/>
                </a:solidFill>
                <a:latin typeface="Times"/>
                <a:ea typeface="Times"/>
                <a:cs typeface="Times"/>
                <a:sym typeface="Times"/>
              </a:rPr>
              <a:t>51</a:t>
            </a:fld>
            <a:endParaRPr sz="1300">
              <a:solidFill>
                <a:srgbClr val="000000"/>
              </a:solidFill>
              <a:latin typeface="Times"/>
              <a:ea typeface="Times"/>
              <a:cs typeface="Times"/>
              <a:sym typeface="Time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36860d5a7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4" name="Google Shape;1784;g436860d5a7_0_95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85" name="Google Shape;1785;g436860d5a7_0_956: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436860d5a7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2" name="Google Shape;1792;g436860d5a7_0_963: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93" name="Google Shape;1793;g436860d5a7_0_963: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436860d5a7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1" name="Google Shape;1801;g436860d5a7_0_971: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02" name="Google Shape;1802;g436860d5a7_0_971: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436860d5a7_0_99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4" name="Google Shape;1824;g436860d5a7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436860d5a7_0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5" name="Google Shape;1835;g436860d5a7_0_1003: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36" name="Google Shape;1836;g436860d5a7_0_1003: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436860d5a7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5" name="Google Shape;1545;g436860d5a7_0_301: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436860d5a7_0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8" name="Google Shape;1848;g436860d5a7_0_1015: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49" name="Google Shape;1849;g436860d5a7_0_1015: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59</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436860d5a7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6" name="Google Shape;1856;g436860d5a7_0_102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57" name="Google Shape;1857;g436860d5a7_0_1022: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60</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436860d5a7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4" name="Google Shape;1864;g436860d5a7_0_1029: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865" name="Google Shape;1865;g436860d5a7_0_1029: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61</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36860d5a7_0_1047: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300">
                <a:solidFill>
                  <a:srgbClr val="000000"/>
                </a:solidFill>
                <a:latin typeface="Times"/>
                <a:ea typeface="Times"/>
                <a:cs typeface="Times"/>
                <a:sym typeface="Times"/>
              </a:rPr>
              <a:t>62</a:t>
            </a:fld>
            <a:endParaRPr sz="1300">
              <a:solidFill>
                <a:srgbClr val="000000"/>
              </a:solidFill>
              <a:latin typeface="Times"/>
              <a:ea typeface="Times"/>
              <a:cs typeface="Times"/>
              <a:sym typeface="Times"/>
            </a:endParaRPr>
          </a:p>
        </p:txBody>
      </p:sp>
      <p:sp>
        <p:nvSpPr>
          <p:cNvPr id="1883" name="Google Shape;1883;g436860d5a7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g436860d5a7_0_104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9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436860d5a7_0_1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9" name="Google Shape;1899;g436860d5a7_0_106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00" name="Google Shape;1900;g436860d5a7_0_1062: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436860d5a7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8" name="Google Shape;1908;g436860d5a7_0_107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09" name="Google Shape;1909;g436860d5a7_0_1070: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436860d5a7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7" name="Google Shape;1917;g436860d5a7_0_1078: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 MAC address is a 48 bit hexadecimal address used to identify each network interface uniquely on the network.  Every network card should have a unique MAC address assigned at the manufacturer.  The first 24 bits identify the manufacturer and the last 24 bits identify the individual NIC.  Though this address does not contain enough information to locate the interface anywhere in the world, once traffic has been resolved to the local network, the MAC is then used to find the interface.  ARP (Address Resolution Protocol) is the protocol used to broadcast an IP address to learn the corresponding MAC.  ARP cache is used to store MAC addresses already learned.  ARP Poisoning is the modification of that cache, usually for malicious redirection.</a:t>
            </a:r>
            <a:endParaRPr/>
          </a:p>
        </p:txBody>
      </p:sp>
      <p:sp>
        <p:nvSpPr>
          <p:cNvPr id="1918" name="Google Shape;1918;g436860d5a7_0_1078: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436860d5a7_0_1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7" name="Google Shape;1927;g436860d5a7_0_108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ARP poisoning is manipulating a system’s ARP cache, usually for the purpose of redirection to a rogue device.  Block unsolicited replies as a way of limiting the risk associated with cache poisoning—this could also be called cache pollution and can happen with webservers, DNS servers and any application that uses cache</a:t>
            </a:r>
            <a:endParaRPr/>
          </a:p>
        </p:txBody>
      </p:sp>
      <p:sp>
        <p:nvSpPr>
          <p:cNvPr id="1928" name="Google Shape;1928;g436860d5a7_0_1087: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436860d5a7_0_1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7" name="Google Shape;1937;g436860d5a7_0_109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Never underestimate the important of physical security for network devices.  If possible restrict remote access and only allow administrative access through the local console.  This method will force an intruder to go through a layer of physical security.  If remote access must be allowed, use SSH (encrypted) instead of telnet (unencrypted).  </a:t>
            </a:r>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MAC flooding will overwhelm a switch’s CAM table where learned MAC addresses are stored.  If the CAM table does not a have an address, the switch sends a broadcast out all ports, just like a hub.  This means an attacker can listen (sniff) for that traffic on any port.  </a:t>
            </a:r>
            <a:endParaRPr/>
          </a:p>
        </p:txBody>
      </p:sp>
      <p:sp>
        <p:nvSpPr>
          <p:cNvPr id="1938" name="Google Shape;1938;g436860d5a7_0_1096: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436860d5a7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6" name="Google Shape;1946;g436860d5a7_0_1104: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b="0" i="0" u="none" strike="noStrike" cap="none">
                <a:solidFill>
                  <a:schemeClr val="dk1"/>
                </a:solidFill>
                <a:latin typeface="Calibri"/>
                <a:ea typeface="Calibri"/>
                <a:cs typeface="Calibri"/>
                <a:sym typeface="Calibri"/>
              </a:rPr>
              <a:t>o secure routers, use access controls lists (ACLs) to limit permitted traffic.  Also implement physical security. IP Forwarding should be turned off of devices with multiple interfaces that are NOT acting as routers.  Restrict the interfaces on which routers “learn” routes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47" name="Google Shape;1947;g436860d5a7_0_1104: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436860d5a7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436860d5a7_0_30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436860d5a7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5" name="Google Shape;1955;g436860d5a7_0_111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56" name="Google Shape;1956;g436860d5a7_0_1112: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436860d5a7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4" name="Google Shape;1964;g436860d5a7_0_112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65" name="Google Shape;1965;g436860d5a7_0_1120: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436860d5a7_0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2" name="Google Shape;1972;g436860d5a7_0_112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73" name="Google Shape;1973;g436860d5a7_0_1127: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436860d5a7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6" name="Google Shape;1986;g436860d5a7_0_114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87" name="Google Shape;1987;g436860d5a7_0_1140: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436860d5a7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4" name="Google Shape;1994;g436860d5a7_0_114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95" name="Google Shape;1995;g436860d5a7_0_1147: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76</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436860d5a7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2" name="Google Shape;2002;g436860d5a7_0_1154: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03" name="Google Shape;2003;g436860d5a7_0_1154: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77</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436860d5a7_0_1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1" name="Google Shape;2011;g436860d5a7_0_116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12" name="Google Shape;2012;g436860d5a7_0_1162: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78</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436860d5a7_0_116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9" name="Google Shape;2019;g436860d5a7_0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436860d5a7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8" name="Google Shape;2028;g436860d5a7_0_1177: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029" name="Google Shape;2029;g436860d5a7_0_1177: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81</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36860d5a7_0_1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7" name="Google Shape;2037;g436860d5a7_0_1185: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38" name="Google Shape;2038;g436860d5a7_0_1185: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83</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436860d5a7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9" name="Google Shape;1559;g436860d5a7_0_313: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436860d5a7_0_119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5" name="Google Shape;2045;g436860d5a7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436860d5a7_0_1198: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2" name="Google Shape;2052;g436860d5a7_0_1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436860d5a7_0_120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9" name="Google Shape;2059;g436860d5a7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436860d5a7_0_128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4" name="Google Shape;2154;g436860d5a7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436860d5a7_0_129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1" name="Google Shape;2161;g436860d5a7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436860d5a7_0_121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8" name="Google Shape;2068;g436860d5a7_0_1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436860d5a7_0_121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6" name="Google Shape;2076;g436860d5a7_0_1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436860d5a7_0_122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3" name="Google Shape;2083;g436860d5a7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436860d5a7_0_123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0" name="Google Shape;2090;g436860d5a7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436860d5a7_0_130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6" name="Google Shape;2176;g436860d5a7_0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436860d5a7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6" name="Google Shape;1566;g436860d5a7_0_319: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436860d5a7_0_131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3" name="Google Shape;2183;g436860d5a7_0_1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436860d5a7_0_131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0" name="Google Shape;2190;g436860d5a7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436860d5a7_0_132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7" name="Google Shape;2197;g436860d5a7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436860d5a7_0_1329: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4" name="Google Shape;2204;g436860d5a7_0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436860d5a7_0_133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2" name="Google Shape;2212;g436860d5a7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436860d5a7_0_134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0" name="Google Shape;2220;g436860d5a7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436860d5a7_0_135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4" name="Google Shape;2234;g436860d5a7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436860d5a7_0_136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1" name="Google Shape;2241;g436860d5a7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436860d5a7_0_136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8" name="Google Shape;2248;g436860d5a7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436860d5a7_0_137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6" name="Google Shape;2256;g436860d5a7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436860d5a7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4" name="Google Shape;1574;g436860d5a7_0_32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436860d5a7_0_1380: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3" name="Google Shape;2263;g436860d5a7_0_1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436860d5a7_0_138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0" name="Google Shape;2270;g436860d5a7_0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436860d5a7_0_139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7" name="Google Shape;2277;g436860d5a7_0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436860d5a7_0_1398: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4" name="Google Shape;2284;g436860d5a7_0_1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436860d5a7_0_1404: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1" name="Google Shape;2291;g436860d5a7_0_1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436860d5a7_0_1410: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8" name="Google Shape;2298;g436860d5a7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436860d5a7_0_141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5" name="Google Shape;2305;g436860d5a7_0_1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436860d5a7_0_1423: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3" name="Google Shape;2313;g436860d5a7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436860d5a7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4" name="Google Shape;1784;g436860d5a7_0_956: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85" name="Google Shape;1785;g436860d5a7_0_956: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20324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436860d5a7_0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9" name="Google Shape;2329;g436860d5a7_0_1508: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30" name="Google Shape;2330;g436860d5a7_0_1508: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122</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36860d5a7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1" name="Google Shape;1581;g436860d5a7_0_332: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436860d5a7_0_1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0" name="Google Shape;2340;g436860d5a7_0_1518: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41" name="Google Shape;2341;g436860d5a7_0_1518: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123</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436860d5a7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4" name="Google Shape;2354;g436860d5a7_0_1530:notes"/>
          <p:cNvSpPr txBox="1">
            <a:spLocks noGrp="1"/>
          </p:cNvSpPr>
          <p:nvPr>
            <p:ph type="body" idx="1"/>
          </p:nvPr>
        </p:nvSpPr>
        <p:spPr>
          <a:xfrm>
            <a:off x="686233" y="4344147"/>
            <a:ext cx="5485500" cy="411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Times"/>
              <a:ea typeface="Times"/>
              <a:cs typeface="Times"/>
              <a:sym typeface="Times"/>
            </a:endParaRPr>
          </a:p>
        </p:txBody>
      </p:sp>
      <p:sp>
        <p:nvSpPr>
          <p:cNvPr id="2355" name="Google Shape;2355;g436860d5a7_0_1530:notes"/>
          <p:cNvSpPr txBox="1">
            <a:spLocks noGrp="1"/>
          </p:cNvSpPr>
          <p:nvPr>
            <p:ph type="sldNum" idx="12"/>
          </p:nvPr>
        </p:nvSpPr>
        <p:spPr>
          <a:xfrm>
            <a:off x="3884685" y="8684559"/>
            <a:ext cx="2972100" cy="4575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300">
                <a:solidFill>
                  <a:srgbClr val="000000"/>
                </a:solidFill>
                <a:latin typeface="Times"/>
                <a:ea typeface="Times"/>
                <a:cs typeface="Times"/>
                <a:sym typeface="Times"/>
              </a:rPr>
              <a:t>124</a:t>
            </a:fld>
            <a:endParaRPr sz="1300">
              <a:solidFill>
                <a:srgbClr val="000000"/>
              </a:solidFill>
              <a:latin typeface="Times"/>
              <a:ea typeface="Times"/>
              <a:cs typeface="Times"/>
              <a:sym typeface="Time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436860d5a7_0_1555: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3" name="Google Shape;2383;g436860d5a7_0_1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6816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436860d5a7_0_153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2" name="Google Shape;2362;g436860d5a7_0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solidFill>
                  <a:srgbClr val="6C6C6C"/>
                </a:solidFill>
                <a:latin typeface="Arial" panose="020B0604020202020204" pitchFamily="34" charset="0"/>
              </a:rPr>
              <a:t>Types of user account provisioning include:</a:t>
            </a:r>
            <a:endParaRPr lang="en-US" dirty="0">
              <a:solidFill>
                <a:srgbClr val="6C6C6C"/>
              </a:solidFill>
              <a:latin typeface="Arial" panose="020B0604020202020204" pitchFamily="34" charset="0"/>
            </a:endParaRPr>
          </a:p>
          <a:p>
            <a:r>
              <a:rPr lang="en-US" i="1" dirty="0">
                <a:solidFill>
                  <a:srgbClr val="6C6C6C"/>
                </a:solidFill>
                <a:latin typeface="Arial" panose="020B0604020202020204" pitchFamily="34" charset="0"/>
              </a:rPr>
              <a:t>Discretionary account provisioning</a:t>
            </a:r>
            <a:r>
              <a:rPr lang="en-US" dirty="0">
                <a:solidFill>
                  <a:srgbClr val="6C6C6C"/>
                </a:solidFill>
                <a:latin typeface="Arial" panose="020B0604020202020204" pitchFamily="34" charset="0"/>
              </a:rPr>
              <a:t> - allows a network administrator to decide for himself which applications and data the end user should be able to access. A discretionary approach is often used in small or mid-sized companies.</a:t>
            </a:r>
          </a:p>
          <a:p>
            <a:r>
              <a:rPr lang="en-US" i="1" dirty="0">
                <a:solidFill>
                  <a:srgbClr val="6C6C6C"/>
                </a:solidFill>
                <a:latin typeface="Arial" panose="020B0604020202020204" pitchFamily="34" charset="0"/>
              </a:rPr>
              <a:t>Self-service account provisioning </a:t>
            </a:r>
            <a:r>
              <a:rPr lang="en-US" dirty="0">
                <a:solidFill>
                  <a:srgbClr val="6C6C6C"/>
                </a:solidFill>
                <a:latin typeface="Arial" panose="020B0604020202020204" pitchFamily="34" charset="0"/>
              </a:rPr>
              <a:t>- allows users to participate in some aspects of the provisioning process in order to reduce the administrator's overhead. Typically, users are able to request an account and manage their own passwords.</a:t>
            </a:r>
          </a:p>
          <a:p>
            <a:r>
              <a:rPr lang="en-US" i="1" dirty="0">
                <a:solidFill>
                  <a:srgbClr val="6C6C6C"/>
                </a:solidFill>
                <a:latin typeface="Arial" panose="020B0604020202020204" pitchFamily="34" charset="0"/>
              </a:rPr>
              <a:t>Workflow-based account provisioning</a:t>
            </a:r>
            <a:r>
              <a:rPr lang="en-US" dirty="0">
                <a:solidFill>
                  <a:srgbClr val="6C6C6C"/>
                </a:solidFill>
                <a:latin typeface="Arial" panose="020B0604020202020204" pitchFamily="34" charset="0"/>
              </a:rPr>
              <a:t> - gathers the required approvals from the designated approvers before granting a user access to an application or data. For example, the business rules in a finance application might require that every new account request be approved by the company's Chief Financial Officer (CFO).</a:t>
            </a:r>
          </a:p>
          <a:p>
            <a:r>
              <a:rPr lang="en-US" i="1" dirty="0">
                <a:solidFill>
                  <a:srgbClr val="6C6C6C"/>
                </a:solidFill>
                <a:latin typeface="Arial" panose="020B0604020202020204" pitchFamily="34" charset="0"/>
              </a:rPr>
              <a:t>Automated account provisioning</a:t>
            </a:r>
            <a:r>
              <a:rPr lang="en-US" dirty="0">
                <a:solidFill>
                  <a:srgbClr val="6C6C6C"/>
                </a:solidFill>
                <a:latin typeface="Arial" panose="020B0604020202020204" pitchFamily="34" charset="0"/>
              </a:rPr>
              <a:t> -- requires every account to be added the same way through an interface in a centralized </a:t>
            </a:r>
            <a:r>
              <a:rPr lang="en-US" dirty="0" err="1">
                <a:solidFill>
                  <a:srgbClr val="6C6C6C"/>
                </a:solidFill>
                <a:latin typeface="Arial" panose="020B0604020202020204" pitchFamily="34" charset="0"/>
              </a:rPr>
              <a:t>managment</a:t>
            </a:r>
            <a:r>
              <a:rPr lang="en-US" dirty="0">
                <a:solidFill>
                  <a:srgbClr val="6C6C6C"/>
                </a:solidFill>
                <a:latin typeface="Arial" panose="020B0604020202020204" pitchFamily="34" charset="0"/>
              </a:rPr>
              <a:t> application. This streamlines the process of adding and managing user credentials and provides administrators with the most accurate way to track who has access to specific applications and data sources.</a:t>
            </a:r>
          </a:p>
          <a:p>
            <a:endParaRPr lang="en-US" dirty="0"/>
          </a:p>
        </p:txBody>
      </p:sp>
    </p:spTree>
    <p:extLst>
      <p:ext uri="{BB962C8B-B14F-4D97-AF65-F5344CB8AC3E}">
        <p14:creationId xmlns:p14="http://schemas.microsoft.com/office/powerpoint/2010/main" val="16223759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436860d5a7_0_179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7" name="Google Shape;2667;g436860d5a7_0_1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82154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436860d5a7_0_1762: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4" name="Google Shape;2634;g436860d5a7_0_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1155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436860d5a7_0_1767: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0" name="Google Shape;2640;g436860d5a7_0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5117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436860d5a7_0_1816: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5" name="Google Shape;2695;g436860d5a7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1499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436860d5a7_0_1561:notes"/>
          <p:cNvSpPr txBox="1">
            <a:spLocks noGrp="1"/>
          </p:cNvSpPr>
          <p:nvPr>
            <p:ph type="body" idx="1"/>
          </p:nvPr>
        </p:nvSpPr>
        <p:spPr>
          <a:xfrm>
            <a:off x="686233" y="4344147"/>
            <a:ext cx="5485500" cy="41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0" name="Google Shape;2390;g436860d5a7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750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ybrary" type="title">
  <p:cSld name="TITLE">
    <p:bg>
      <p:bgPr>
        <a:solidFill>
          <a:srgbClr val="000000"/>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4" y="744575"/>
            <a:ext cx="4275900" cy="20526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311700" y="2834125"/>
            <a:ext cx="4275900" cy="7926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EEEEEE"/>
              </a:buClr>
              <a:buSzPts val="1000"/>
              <a:buNone/>
              <a:defRPr>
                <a:solidFill>
                  <a:srgbClr val="EEEEEE"/>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15" name="Google Shape;15;p2"/>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62" name="Google Shape;62;p14"/>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lstStyle>
            <a:lvl1pPr marL="457200" marR="0" lvl="0" indent="-349250" algn="l" rtl="0">
              <a:lnSpc>
                <a:spcPct val="90000"/>
              </a:lnSpc>
              <a:spcBef>
                <a:spcPts val="700"/>
              </a:spcBef>
              <a:spcAft>
                <a:spcPts val="0"/>
              </a:spcAft>
              <a:buClr>
                <a:schemeClr val="dk1"/>
              </a:buClr>
              <a:buSzPts val="1900"/>
              <a:buFont typeface="Assistant"/>
              <a:buChar char="•"/>
              <a:defRPr sz="1900" i="0" u="none" strike="noStrike" cap="none">
                <a:solidFill>
                  <a:schemeClr val="dk1"/>
                </a:solidFill>
                <a:latin typeface="Assistant"/>
                <a:ea typeface="Assistant"/>
                <a:cs typeface="Assistant"/>
                <a:sym typeface="Assistant"/>
              </a:defRPr>
            </a:lvl1pPr>
            <a:lvl2pPr marL="914400" marR="0" lvl="1" indent="-330200" algn="l" rtl="0">
              <a:lnSpc>
                <a:spcPct val="90000"/>
              </a:lnSpc>
              <a:spcBef>
                <a:spcPts val="1600"/>
              </a:spcBef>
              <a:spcAft>
                <a:spcPts val="0"/>
              </a:spcAft>
              <a:buClr>
                <a:schemeClr val="dk1"/>
              </a:buClr>
              <a:buSzPts val="1600"/>
              <a:buFont typeface="Assistant"/>
              <a:buChar char="•"/>
              <a:defRPr sz="1600" i="0" u="none" strike="noStrike" cap="none">
                <a:solidFill>
                  <a:schemeClr val="dk1"/>
                </a:solidFill>
                <a:latin typeface="Assistant"/>
                <a:ea typeface="Assistant"/>
                <a:cs typeface="Assistant"/>
                <a:sym typeface="Assistant"/>
              </a:defRPr>
            </a:lvl2pPr>
            <a:lvl3pPr marL="1371600" marR="0" lvl="2" indent="-317500" algn="l" rtl="0">
              <a:lnSpc>
                <a:spcPct val="90000"/>
              </a:lnSpc>
              <a:spcBef>
                <a:spcPts val="1600"/>
              </a:spcBef>
              <a:spcAft>
                <a:spcPts val="0"/>
              </a:spcAft>
              <a:buClr>
                <a:schemeClr val="dk1"/>
              </a:buClr>
              <a:buSzPts val="1400"/>
              <a:buFont typeface="Assistant"/>
              <a:buChar char="•"/>
              <a:defRPr sz="1400" i="0" u="none" strike="noStrike" cap="none">
                <a:solidFill>
                  <a:schemeClr val="dk1"/>
                </a:solidFill>
                <a:latin typeface="Assistant"/>
                <a:ea typeface="Assistant"/>
                <a:cs typeface="Assistant"/>
                <a:sym typeface="Assistant"/>
              </a:defRPr>
            </a:lvl3pPr>
            <a:lvl4pPr marL="1828800" marR="0" lvl="3" indent="-304800" algn="l" rtl="0">
              <a:lnSpc>
                <a:spcPct val="90000"/>
              </a:lnSpc>
              <a:spcBef>
                <a:spcPts val="1600"/>
              </a:spcBef>
              <a:spcAft>
                <a:spcPts val="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4pPr>
            <a:lvl5pPr marL="2286000" marR="0" lvl="4" indent="-304800" algn="l" rtl="0">
              <a:lnSpc>
                <a:spcPct val="90000"/>
              </a:lnSpc>
              <a:spcBef>
                <a:spcPts val="1600"/>
              </a:spcBef>
              <a:spcAft>
                <a:spcPts val="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5pPr>
            <a:lvl6pPr marL="2743200" marR="0" lvl="5" indent="-304800" algn="l" rtl="0">
              <a:lnSpc>
                <a:spcPct val="90000"/>
              </a:lnSpc>
              <a:spcBef>
                <a:spcPts val="1600"/>
              </a:spcBef>
              <a:spcAft>
                <a:spcPts val="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6pPr>
            <a:lvl7pPr marL="3200400" marR="0" lvl="6" indent="-304800" algn="l" rtl="0">
              <a:lnSpc>
                <a:spcPct val="90000"/>
              </a:lnSpc>
              <a:spcBef>
                <a:spcPts val="1600"/>
              </a:spcBef>
              <a:spcAft>
                <a:spcPts val="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7pPr>
            <a:lvl8pPr marL="3657600" marR="0" lvl="7" indent="-304800" algn="l" rtl="0">
              <a:lnSpc>
                <a:spcPct val="90000"/>
              </a:lnSpc>
              <a:spcBef>
                <a:spcPts val="1600"/>
              </a:spcBef>
              <a:spcAft>
                <a:spcPts val="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8pPr>
            <a:lvl9pPr marL="4114800" marR="0" lvl="8" indent="-304800" algn="l" rtl="0">
              <a:lnSpc>
                <a:spcPct val="90000"/>
              </a:lnSpc>
              <a:spcBef>
                <a:spcPts val="1600"/>
              </a:spcBef>
              <a:spcAft>
                <a:spcPts val="1600"/>
              </a:spcAft>
              <a:buClr>
                <a:schemeClr val="dk1"/>
              </a:buClr>
              <a:buSzPts val="1200"/>
              <a:buFont typeface="Assistant"/>
              <a:buChar char="•"/>
              <a:defRPr sz="1200" i="0" u="none" strike="noStrike" cap="none">
                <a:solidFill>
                  <a:schemeClr val="dk1"/>
                </a:solidFill>
                <a:latin typeface="Assistant"/>
                <a:ea typeface="Assistant"/>
                <a:cs typeface="Assistant"/>
                <a:sym typeface="Assistant"/>
              </a:defRPr>
            </a:lvl9pPr>
          </a:lstStyle>
          <a:p>
            <a:endParaRPr/>
          </a:p>
        </p:txBody>
      </p:sp>
      <p:sp>
        <p:nvSpPr>
          <p:cNvPr id="63" name="Google Shape;63;p14"/>
          <p:cNvSpPr txBox="1">
            <a:spLocks noGrp="1"/>
          </p:cNvSpPr>
          <p:nvPr>
            <p:ph type="ftr" idx="11"/>
          </p:nvPr>
        </p:nvSpPr>
        <p:spPr>
          <a:xfrm>
            <a:off x="3028950" y="4767263"/>
            <a:ext cx="3086100" cy="2739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8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1300" b="0" i="0" u="none" strike="noStrike" cap="none">
                <a:solidFill>
                  <a:schemeClr val="dk1"/>
                </a:solidFill>
                <a:latin typeface="Calibri"/>
                <a:ea typeface="Calibri"/>
                <a:cs typeface="Calibri"/>
                <a:sym typeface="Calibri"/>
              </a:defRPr>
            </a:lvl1pPr>
            <a:lvl2pPr marL="0" marR="0" lvl="1" indent="0" algn="r" rtl="0">
              <a:spcBef>
                <a:spcPts val="0"/>
              </a:spcBef>
              <a:buNone/>
              <a:defRPr sz="1300" b="0" i="0" u="none" strike="noStrike" cap="none">
                <a:solidFill>
                  <a:schemeClr val="dk1"/>
                </a:solidFill>
                <a:latin typeface="Calibri"/>
                <a:ea typeface="Calibri"/>
                <a:cs typeface="Calibri"/>
                <a:sym typeface="Calibri"/>
              </a:defRPr>
            </a:lvl2pPr>
            <a:lvl3pPr marL="0" marR="0" lvl="2" indent="0" algn="r" rtl="0">
              <a:spcBef>
                <a:spcPts val="0"/>
              </a:spcBef>
              <a:buNone/>
              <a:defRPr sz="1300" b="0" i="0" u="none" strike="noStrike" cap="none">
                <a:solidFill>
                  <a:schemeClr val="dk1"/>
                </a:solidFill>
                <a:latin typeface="Calibri"/>
                <a:ea typeface="Calibri"/>
                <a:cs typeface="Calibri"/>
                <a:sym typeface="Calibri"/>
              </a:defRPr>
            </a:lvl3pPr>
            <a:lvl4pPr marL="0" marR="0" lvl="3" indent="0" algn="r" rtl="0">
              <a:spcBef>
                <a:spcPts val="0"/>
              </a:spcBef>
              <a:buNone/>
              <a:defRPr sz="1300" b="0" i="0" u="none" strike="noStrike" cap="none">
                <a:solidFill>
                  <a:schemeClr val="dk1"/>
                </a:solidFill>
                <a:latin typeface="Calibri"/>
                <a:ea typeface="Calibri"/>
                <a:cs typeface="Calibri"/>
                <a:sym typeface="Calibri"/>
              </a:defRPr>
            </a:lvl4pPr>
            <a:lvl5pPr marL="0" marR="0" lvl="4" indent="0" algn="r" rtl="0">
              <a:spcBef>
                <a:spcPts val="0"/>
              </a:spcBef>
              <a:buNone/>
              <a:defRPr sz="1300" b="0" i="0" u="none" strike="noStrike" cap="none">
                <a:solidFill>
                  <a:schemeClr val="dk1"/>
                </a:solidFill>
                <a:latin typeface="Calibri"/>
                <a:ea typeface="Calibri"/>
                <a:cs typeface="Calibri"/>
                <a:sym typeface="Calibri"/>
              </a:defRPr>
            </a:lvl5pPr>
            <a:lvl6pPr marL="0" marR="0" lvl="5" indent="0" algn="r" rtl="0">
              <a:spcBef>
                <a:spcPts val="0"/>
              </a:spcBef>
              <a:buNone/>
              <a:defRPr sz="1300" b="0" i="0" u="none" strike="noStrike" cap="none">
                <a:solidFill>
                  <a:schemeClr val="dk1"/>
                </a:solidFill>
                <a:latin typeface="Calibri"/>
                <a:ea typeface="Calibri"/>
                <a:cs typeface="Calibri"/>
                <a:sym typeface="Calibri"/>
              </a:defRPr>
            </a:lvl6pPr>
            <a:lvl7pPr marL="0" marR="0" lvl="6" indent="0" algn="r" rtl="0">
              <a:spcBef>
                <a:spcPts val="0"/>
              </a:spcBef>
              <a:buNone/>
              <a:defRPr sz="1300" b="0" i="0" u="none" strike="noStrike" cap="none">
                <a:solidFill>
                  <a:schemeClr val="dk1"/>
                </a:solidFill>
                <a:latin typeface="Calibri"/>
                <a:ea typeface="Calibri"/>
                <a:cs typeface="Calibri"/>
                <a:sym typeface="Calibri"/>
              </a:defRPr>
            </a:lvl7pPr>
            <a:lvl8pPr marL="0" marR="0" lvl="7" indent="0" algn="r" rtl="0">
              <a:spcBef>
                <a:spcPts val="0"/>
              </a:spcBef>
              <a:buNone/>
              <a:defRPr sz="1300" b="0" i="0" u="none" strike="noStrike" cap="none">
                <a:solidFill>
                  <a:schemeClr val="dk1"/>
                </a:solidFill>
                <a:latin typeface="Calibri"/>
                <a:ea typeface="Calibri"/>
                <a:cs typeface="Calibri"/>
                <a:sym typeface="Calibri"/>
              </a:defRPr>
            </a:lvl8pPr>
            <a:lvl9pPr marL="0" marR="0" lvl="8" indent="0" algn="r" rtl="0">
              <a:spcBef>
                <a:spcPts val="0"/>
              </a:spcBef>
              <a:buNone/>
              <a:defRPr sz="13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Title and Content 1">
  <p:cSld name="5_Title and Content_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lt1"/>
              </a:buClr>
              <a:buSzPts val="3000"/>
              <a:buFont typeface="Calibri"/>
              <a:buNone/>
              <a:defRPr sz="3000" b="0" i="0" u="none" strike="noStrike" cap="none">
                <a:solidFill>
                  <a:schemeClr val="lt1"/>
                </a:solidFill>
                <a:latin typeface="Calibri"/>
                <a:ea typeface="Calibri"/>
                <a:cs typeface="Calibri"/>
                <a:sym typeface="Calibri"/>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72" name="Google Shape;72;p16"/>
          <p:cNvSpPr txBox="1">
            <a:spLocks noGrp="1"/>
          </p:cNvSpPr>
          <p:nvPr>
            <p:ph type="dt" idx="10"/>
          </p:nvPr>
        </p:nvSpPr>
        <p:spPr>
          <a:xfrm>
            <a:off x="628650" y="4767263"/>
            <a:ext cx="2057400" cy="2739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800">
                <a:solidFill>
                  <a:schemeClr val="lt1"/>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609600" y="4767264"/>
            <a:ext cx="2895600" cy="2739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800">
                <a:solidFill>
                  <a:schemeClr val="lt1"/>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lt1"/>
                </a:solidFill>
                <a:latin typeface="Calibri"/>
                <a:ea typeface="Calibri"/>
                <a:cs typeface="Calibri"/>
                <a:sym typeface="Calibri"/>
              </a:defRPr>
            </a:lvl9pPr>
          </a:lstStyle>
          <a:p>
            <a:endParaRPr/>
          </a:p>
        </p:txBody>
      </p:sp>
      <p:sp>
        <p:nvSpPr>
          <p:cNvPr id="74" name="Google Shape;74;p1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1500">
                <a:solidFill>
                  <a:schemeClr val="lt1"/>
                </a:solidFill>
                <a:latin typeface="Arial"/>
                <a:ea typeface="Arial"/>
                <a:cs typeface="Arial"/>
                <a:sym typeface="Arial"/>
              </a:defRPr>
            </a:lvl1pPr>
            <a:lvl2pPr marL="0" marR="0" lvl="1" indent="0" algn="r" rtl="0">
              <a:spcBef>
                <a:spcPts val="0"/>
              </a:spcBef>
              <a:buNone/>
              <a:defRPr sz="1500">
                <a:solidFill>
                  <a:schemeClr val="lt1"/>
                </a:solidFill>
                <a:latin typeface="Arial"/>
                <a:ea typeface="Arial"/>
                <a:cs typeface="Arial"/>
                <a:sym typeface="Arial"/>
              </a:defRPr>
            </a:lvl2pPr>
            <a:lvl3pPr marL="0" marR="0" lvl="2" indent="0" algn="r" rtl="0">
              <a:spcBef>
                <a:spcPts val="0"/>
              </a:spcBef>
              <a:buNone/>
              <a:defRPr sz="1500">
                <a:solidFill>
                  <a:schemeClr val="lt1"/>
                </a:solidFill>
                <a:latin typeface="Arial"/>
                <a:ea typeface="Arial"/>
                <a:cs typeface="Arial"/>
                <a:sym typeface="Arial"/>
              </a:defRPr>
            </a:lvl3pPr>
            <a:lvl4pPr marL="0" marR="0" lvl="3" indent="0" algn="r" rtl="0">
              <a:spcBef>
                <a:spcPts val="0"/>
              </a:spcBef>
              <a:buNone/>
              <a:defRPr sz="1500">
                <a:solidFill>
                  <a:schemeClr val="lt1"/>
                </a:solidFill>
                <a:latin typeface="Arial"/>
                <a:ea typeface="Arial"/>
                <a:cs typeface="Arial"/>
                <a:sym typeface="Arial"/>
              </a:defRPr>
            </a:lvl4pPr>
            <a:lvl5pPr marL="0" marR="0" lvl="4" indent="0" algn="r" rtl="0">
              <a:spcBef>
                <a:spcPts val="0"/>
              </a:spcBef>
              <a:buNone/>
              <a:defRPr sz="1500">
                <a:solidFill>
                  <a:schemeClr val="lt1"/>
                </a:solidFill>
                <a:latin typeface="Arial"/>
                <a:ea typeface="Arial"/>
                <a:cs typeface="Arial"/>
                <a:sym typeface="Arial"/>
              </a:defRPr>
            </a:lvl5pPr>
            <a:lvl6pPr marL="0" marR="0" lvl="5" indent="0" algn="r" rtl="0">
              <a:spcBef>
                <a:spcPts val="0"/>
              </a:spcBef>
              <a:buNone/>
              <a:defRPr sz="1500">
                <a:solidFill>
                  <a:schemeClr val="lt1"/>
                </a:solidFill>
                <a:latin typeface="Arial"/>
                <a:ea typeface="Arial"/>
                <a:cs typeface="Arial"/>
                <a:sym typeface="Arial"/>
              </a:defRPr>
            </a:lvl6pPr>
            <a:lvl7pPr marL="0" marR="0" lvl="6" indent="0" algn="r" rtl="0">
              <a:spcBef>
                <a:spcPts val="0"/>
              </a:spcBef>
              <a:buNone/>
              <a:defRPr sz="1500">
                <a:solidFill>
                  <a:schemeClr val="lt1"/>
                </a:solidFill>
                <a:latin typeface="Arial"/>
                <a:ea typeface="Arial"/>
                <a:cs typeface="Arial"/>
                <a:sym typeface="Arial"/>
              </a:defRPr>
            </a:lvl7pPr>
            <a:lvl8pPr marL="0" marR="0" lvl="7" indent="0" algn="r" rtl="0">
              <a:spcBef>
                <a:spcPts val="0"/>
              </a:spcBef>
              <a:buNone/>
              <a:defRPr sz="1500">
                <a:solidFill>
                  <a:schemeClr val="lt1"/>
                </a:solidFill>
                <a:latin typeface="Arial"/>
                <a:ea typeface="Arial"/>
                <a:cs typeface="Arial"/>
                <a:sym typeface="Arial"/>
              </a:defRPr>
            </a:lvl8pPr>
            <a:lvl9pPr marL="0" marR="0" lvl="8" indent="0" algn="r" rtl="0">
              <a:spcBef>
                <a:spcPts val="0"/>
              </a:spcBef>
              <a:buNone/>
              <a:defRPr sz="15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1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113065" y="4629150"/>
            <a:ext cx="917870" cy="403775"/>
          </a:xfrm>
          <a:prstGeom prst="rect">
            <a:avLst/>
          </a:prstGeom>
          <a:ln>
            <a:noFill/>
          </a:ln>
        </p:spPr>
      </p:pic>
      <p:sp>
        <p:nvSpPr>
          <p:cNvPr id="2" name="Title 1"/>
          <p:cNvSpPr>
            <a:spLocks noGrp="1"/>
          </p:cNvSpPr>
          <p:nvPr>
            <p:ph type="title"/>
          </p:nvPr>
        </p:nvSpPr>
        <p:spPr>
          <a:xfrm>
            <a:off x="609600" y="0"/>
            <a:ext cx="7924800" cy="85725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D551F454-3388-4D6F-A69F-1E8F093FC989}" type="datetime1">
              <a:rPr lang="en-US" smtClean="0"/>
              <a:pPr/>
              <a:t>11/13/2018</a:t>
            </a:fld>
            <a:endParaRPr lang="en-US"/>
          </a:p>
        </p:txBody>
      </p:sp>
      <p:sp>
        <p:nvSpPr>
          <p:cNvPr id="5" name="Footer Placeholder 4"/>
          <p:cNvSpPr>
            <a:spLocks noGrp="1"/>
          </p:cNvSpPr>
          <p:nvPr>
            <p:ph type="ftr" sz="quarter" idx="11"/>
          </p:nvPr>
        </p:nvSpPr>
        <p:spPr/>
        <p:txBody>
          <a:bodyPr/>
          <a:lstStyle/>
          <a:p>
            <a:r>
              <a:rPr lang="en-US" dirty="0"/>
              <a:t>Course name</a:t>
            </a:r>
          </a:p>
        </p:txBody>
      </p:sp>
      <p:sp>
        <p:nvSpPr>
          <p:cNvPr id="6" name="Slide Number Placeholder 5"/>
          <p:cNvSpPr>
            <a:spLocks noGrp="1"/>
          </p:cNvSpPr>
          <p:nvPr>
            <p:ph type="sldNum" sz="quarter" idx="12"/>
          </p:nvPr>
        </p:nvSpPr>
        <p:spPr/>
        <p:txBody>
          <a:bodyPr/>
          <a:lstStyle/>
          <a:p>
            <a:fld id="{B3C9C5E9-1746-4F20-AD12-CD102FD25AD3}" type="slidenum">
              <a:rPr lang="en-US" smtClean="0"/>
              <a:pPr/>
              <a:t>‹#›</a:t>
            </a:fld>
            <a:endParaRPr lang="en-US"/>
          </a:p>
        </p:txBody>
      </p:sp>
      <p:sp>
        <p:nvSpPr>
          <p:cNvPr id="8" name="Content Placeholder 7"/>
          <p:cNvSpPr>
            <a:spLocks noGrp="1"/>
          </p:cNvSpPr>
          <p:nvPr>
            <p:ph sz="quarter" idx="13"/>
          </p:nvPr>
        </p:nvSpPr>
        <p:spPr>
          <a:xfrm>
            <a:off x="609600" y="1028700"/>
            <a:ext cx="7924800" cy="3086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5221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18" name="Google Shape;18;p3"/>
          <p:cNvSpPr txBox="1">
            <a:spLocks noGrp="1"/>
          </p:cNvSpPr>
          <p:nvPr>
            <p:ph type="title"/>
          </p:nvPr>
        </p:nvSpPr>
        <p:spPr>
          <a:xfrm>
            <a:off x="1992000" y="291475"/>
            <a:ext cx="5160000" cy="4090800"/>
          </a:xfrm>
          <a:prstGeom prst="rect">
            <a:avLst/>
          </a:prstGeom>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3600"/>
              <a:buNone/>
              <a:defRPr sz="3600" b="1">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2818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281825"/>
            <a:ext cx="8520600" cy="572700"/>
          </a:xfrm>
          <a:prstGeom prst="rect">
            <a:avLst/>
          </a:prstGeom>
        </p:spPr>
        <p:txBody>
          <a:bodyPr spcFirstLastPara="1" wrap="square" lIns="91425" tIns="91425" rIns="91425" bIns="91425" anchor="t" anchorCtr="0"/>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31" name="Google Shape;31;p6"/>
          <p:cNvSpPr txBox="1">
            <a:spLocks noGrp="1"/>
          </p:cNvSpPr>
          <p:nvPr>
            <p:ph type="body" idx="1"/>
          </p:nvPr>
        </p:nvSpPr>
        <p:spPr>
          <a:xfrm>
            <a:off x="2474250" y="941075"/>
            <a:ext cx="4195500" cy="3416400"/>
          </a:xfrm>
          <a:prstGeom prst="rect">
            <a:avLst/>
          </a:prstGeom>
        </p:spPr>
        <p:txBody>
          <a:bodyPr spcFirstLastPara="1" wrap="square" lIns="91425" tIns="91425" rIns="91425" bIns="91425" anchor="t" anchorCtr="0"/>
          <a:lstStyle>
            <a:lvl1pPr marL="457200" lvl="0" indent="-292100" algn="ctr" rtl="0">
              <a:spcBef>
                <a:spcPts val="0"/>
              </a:spcBef>
              <a:spcAft>
                <a:spcPts val="0"/>
              </a:spcAft>
              <a:buSzPts val="1000"/>
              <a:buFont typeface="Assistant SemiBold"/>
              <a:buChar char="●"/>
              <a:defRPr>
                <a:latin typeface="Assistant SemiBold"/>
                <a:ea typeface="Assistant SemiBold"/>
                <a:cs typeface="Assistant SemiBold"/>
                <a:sym typeface="Assistant SemiBold"/>
              </a:defRPr>
            </a:lvl1pPr>
            <a:lvl2pPr marL="914400" lvl="1"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2pPr>
            <a:lvl3pPr marL="1371600" lvl="2"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3pPr>
            <a:lvl4pPr marL="1828800" lvl="3"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4pPr>
            <a:lvl5pPr marL="2286000" lvl="4"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5pPr>
            <a:lvl6pPr marL="2743200" lvl="5"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6pPr>
            <a:lvl7pPr marL="3200400" lvl="6" indent="-292100" algn="ctr" rtl="0">
              <a:spcBef>
                <a:spcPts val="1600"/>
              </a:spcBef>
              <a:spcAft>
                <a:spcPts val="0"/>
              </a:spcAft>
              <a:buSzPts val="1000"/>
              <a:buFont typeface="Assistant SemiBold"/>
              <a:buChar char="●"/>
              <a:defRPr>
                <a:latin typeface="Assistant SemiBold"/>
                <a:ea typeface="Assistant SemiBold"/>
                <a:cs typeface="Assistant SemiBold"/>
                <a:sym typeface="Assistant SemiBold"/>
              </a:defRPr>
            </a:lvl7pPr>
            <a:lvl8pPr marL="3657600" lvl="7" indent="-317500" algn="ctr" rtl="0">
              <a:spcBef>
                <a:spcPts val="1600"/>
              </a:spcBef>
              <a:spcAft>
                <a:spcPts val="0"/>
              </a:spcAft>
              <a:buSzPts val="1400"/>
              <a:buFont typeface="Assistant SemiBold"/>
              <a:buChar char="○"/>
              <a:defRPr>
                <a:latin typeface="Assistant SemiBold"/>
                <a:ea typeface="Assistant SemiBold"/>
                <a:cs typeface="Assistant SemiBold"/>
                <a:sym typeface="Assistant SemiBold"/>
              </a:defRPr>
            </a:lvl8pPr>
            <a:lvl9pPr marL="4114800" lvl="8" indent="-317500" algn="ctr" rtl="0">
              <a:spcBef>
                <a:spcPts val="1600"/>
              </a:spcBef>
              <a:spcAft>
                <a:spcPts val="1600"/>
              </a:spcAft>
              <a:buSzPts val="1400"/>
              <a:buFont typeface="Assistant SemiBold"/>
              <a:buChar char="■"/>
              <a:defRPr>
                <a:latin typeface="Assistant SemiBold"/>
                <a:ea typeface="Assistant SemiBold"/>
                <a:cs typeface="Assistant SemiBold"/>
                <a:sym typeface="Assistant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46026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9"/>
        <p:cNvGrpSpPr/>
        <p:nvPr/>
      </p:nvGrpSpPr>
      <p:grpSpPr>
        <a:xfrm>
          <a:off x="0" y="0"/>
          <a:ext cx="0" cy="0"/>
          <a:chOff x="0" y="0"/>
          <a:chExt cx="0" cy="0"/>
        </a:xfrm>
      </p:grpSpPr>
      <p:sp>
        <p:nvSpPr>
          <p:cNvPr id="40" name="Google Shape;40;p9"/>
          <p:cNvSpPr/>
          <p:nvPr/>
        </p:nvSpPr>
        <p:spPr>
          <a:xfrm>
            <a:off x="4310700" y="-125"/>
            <a:ext cx="4833300" cy="4718400"/>
          </a:xfrm>
          <a:prstGeom prst="rect">
            <a:avLst/>
          </a:prstGeom>
          <a:solidFill>
            <a:srgbClr val="161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61B25"/>
              </a:solidFill>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marL="0" marR="0" lvl="0" indent="0" algn="l" rtl="0">
              <a:lnSpc>
                <a:spcPct val="100000"/>
              </a:lnSpc>
              <a:spcBef>
                <a:spcPts val="0"/>
              </a:spcBef>
              <a:spcAft>
                <a:spcPts val="0"/>
              </a:spcAft>
              <a:buClr>
                <a:srgbClr val="EEEEEE"/>
              </a:buClr>
              <a:buSzPts val="1400"/>
              <a:buNone/>
              <a:defRPr>
                <a:solidFill>
                  <a:srgbClr val="EEEEEE"/>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731300" y="724075"/>
            <a:ext cx="4045200" cy="3695100"/>
          </a:xfrm>
          <a:prstGeom prst="rect">
            <a:avLst/>
          </a:prstGeom>
        </p:spPr>
        <p:txBody>
          <a:bodyPr spcFirstLastPara="1" wrap="square" lIns="91425" tIns="91425" rIns="91425" bIns="91425" anchor="ctr" anchorCtr="0"/>
          <a:lstStyle>
            <a:lvl1pPr marL="457200" lvl="0" indent="-292100">
              <a:spcBef>
                <a:spcPts val="0"/>
              </a:spcBef>
              <a:spcAft>
                <a:spcPts val="0"/>
              </a:spcAft>
              <a:buClr>
                <a:schemeClr val="lt1"/>
              </a:buClr>
              <a:buSzPts val="1000"/>
              <a:buChar char="●"/>
              <a:defRPr>
                <a:solidFill>
                  <a:schemeClr val="lt1"/>
                </a:solidFill>
              </a:defRPr>
            </a:lvl1pPr>
            <a:lvl2pPr marL="914400" lvl="1" indent="-292100">
              <a:spcBef>
                <a:spcPts val="1600"/>
              </a:spcBef>
              <a:spcAft>
                <a:spcPts val="0"/>
              </a:spcAft>
              <a:buClr>
                <a:schemeClr val="lt1"/>
              </a:buClr>
              <a:buSzPts val="1000"/>
              <a:buChar char="○"/>
              <a:defRPr>
                <a:solidFill>
                  <a:schemeClr val="lt1"/>
                </a:solidFill>
              </a:defRPr>
            </a:lvl2pPr>
            <a:lvl3pPr marL="1371600" lvl="2" indent="-292100">
              <a:spcBef>
                <a:spcPts val="1600"/>
              </a:spcBef>
              <a:spcAft>
                <a:spcPts val="0"/>
              </a:spcAft>
              <a:buClr>
                <a:schemeClr val="lt1"/>
              </a:buClr>
              <a:buSzPts val="1000"/>
              <a:buChar char="■"/>
              <a:defRPr>
                <a:solidFill>
                  <a:schemeClr val="lt1"/>
                </a:solidFill>
              </a:defRPr>
            </a:lvl3pPr>
            <a:lvl4pPr marL="1828800" lvl="3" indent="-292100">
              <a:spcBef>
                <a:spcPts val="1600"/>
              </a:spcBef>
              <a:spcAft>
                <a:spcPts val="0"/>
              </a:spcAft>
              <a:buClr>
                <a:schemeClr val="lt1"/>
              </a:buClr>
              <a:buSzPts val="1000"/>
              <a:buChar char="●"/>
              <a:defRPr>
                <a:solidFill>
                  <a:schemeClr val="lt1"/>
                </a:solidFill>
              </a:defRPr>
            </a:lvl4pPr>
            <a:lvl5pPr marL="2286000" lvl="4" indent="-292100">
              <a:spcBef>
                <a:spcPts val="1600"/>
              </a:spcBef>
              <a:spcAft>
                <a:spcPts val="0"/>
              </a:spcAft>
              <a:buClr>
                <a:schemeClr val="lt1"/>
              </a:buClr>
              <a:buSzPts val="1000"/>
              <a:buChar char="○"/>
              <a:defRPr>
                <a:solidFill>
                  <a:schemeClr val="lt1"/>
                </a:solidFill>
              </a:defRPr>
            </a:lvl5pPr>
            <a:lvl6pPr marL="2743200" lvl="5" indent="-292100">
              <a:spcBef>
                <a:spcPts val="1600"/>
              </a:spcBef>
              <a:spcAft>
                <a:spcPts val="0"/>
              </a:spcAft>
              <a:buClr>
                <a:schemeClr val="lt1"/>
              </a:buClr>
              <a:buSzPts val="1000"/>
              <a:buChar char="■"/>
              <a:defRPr>
                <a:solidFill>
                  <a:schemeClr val="lt1"/>
                </a:solidFill>
              </a:defRPr>
            </a:lvl6pPr>
            <a:lvl7pPr marL="3200400" lvl="6" indent="-292100">
              <a:spcBef>
                <a:spcPts val="1600"/>
              </a:spcBef>
              <a:spcAft>
                <a:spcPts val="0"/>
              </a:spcAft>
              <a:buClr>
                <a:schemeClr val="lt1"/>
              </a:buClr>
              <a:buSzPts val="10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pic>
        <p:nvPicPr>
          <p:cNvPr id="44" name="Google Shape;44;p9"/>
          <p:cNvPicPr preferRelativeResize="0"/>
          <p:nvPr/>
        </p:nvPicPr>
        <p:blipFill>
          <a:blip r:embed="rId2">
            <a:alphaModFix/>
          </a:blip>
          <a:stretch>
            <a:fillRect/>
          </a:stretch>
        </p:blipFill>
        <p:spPr>
          <a:xfrm>
            <a:off x="7209525" y="4800850"/>
            <a:ext cx="1707874" cy="228775"/>
          </a:xfrm>
          <a:prstGeom prst="rect">
            <a:avLst/>
          </a:prstGeom>
          <a:noFill/>
          <a:ln>
            <a:noFill/>
          </a:ln>
        </p:spPr>
      </p:pic>
      <p:sp>
        <p:nvSpPr>
          <p:cNvPr id="45" name="Google Shape;45;p9"/>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000"/>
              <a:buNone/>
              <a:defRPr/>
            </a:lvl1pPr>
          </a:lstStyle>
          <a:p>
            <a:endParaRPr/>
          </a:p>
        </p:txBody>
      </p:sp>
      <p:sp>
        <p:nvSpPr>
          <p:cNvPr id="48" name="Google Shape;48;p10"/>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292100" algn="ctr">
              <a:spcBef>
                <a:spcPts val="0"/>
              </a:spcBef>
              <a:spcAft>
                <a:spcPts val="0"/>
              </a:spcAft>
              <a:buSzPts val="1000"/>
              <a:buChar char="●"/>
              <a:defRPr/>
            </a:lvl1pPr>
            <a:lvl2pPr marL="914400" lvl="1" indent="-292100" algn="ctr">
              <a:spcBef>
                <a:spcPts val="1600"/>
              </a:spcBef>
              <a:spcAft>
                <a:spcPts val="0"/>
              </a:spcAft>
              <a:buSzPts val="1000"/>
              <a:buChar char="○"/>
              <a:defRPr/>
            </a:lvl2pPr>
            <a:lvl3pPr marL="1371600" lvl="2" indent="-292100" algn="ctr">
              <a:spcBef>
                <a:spcPts val="1600"/>
              </a:spcBef>
              <a:spcAft>
                <a:spcPts val="0"/>
              </a:spcAft>
              <a:buSzPts val="1000"/>
              <a:buChar char="■"/>
              <a:defRPr/>
            </a:lvl3pPr>
            <a:lvl4pPr marL="1828800" lvl="3" indent="-292100" algn="ctr">
              <a:spcBef>
                <a:spcPts val="1600"/>
              </a:spcBef>
              <a:spcAft>
                <a:spcPts val="0"/>
              </a:spcAft>
              <a:buSzPts val="1000"/>
              <a:buChar char="●"/>
              <a:defRPr/>
            </a:lvl4pPr>
            <a:lvl5pPr marL="2286000" lvl="4" indent="-292100" algn="ctr">
              <a:spcBef>
                <a:spcPts val="1600"/>
              </a:spcBef>
              <a:spcAft>
                <a:spcPts val="0"/>
              </a:spcAft>
              <a:buSzPts val="1000"/>
              <a:buChar char="○"/>
              <a:defRPr/>
            </a:lvl5pPr>
            <a:lvl6pPr marL="2743200" lvl="5" indent="-292100" algn="ctr">
              <a:spcBef>
                <a:spcPts val="1600"/>
              </a:spcBef>
              <a:spcAft>
                <a:spcPts val="0"/>
              </a:spcAft>
              <a:buSzPts val="1000"/>
              <a:buChar char="■"/>
              <a:defRPr/>
            </a:lvl6pPr>
            <a:lvl7pPr marL="3200400" lvl="6" indent="-292100" algn="ctr">
              <a:spcBef>
                <a:spcPts val="1600"/>
              </a:spcBef>
              <a:spcAft>
                <a:spcPts val="0"/>
              </a:spcAft>
              <a:buSzPts val="10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548658" y="471842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1500"/>
            </a:lvl2pPr>
            <a:lvl3pPr lvl="2" rtl="0">
              <a:spcBef>
                <a:spcPts val="0"/>
              </a:spcBef>
              <a:spcAft>
                <a:spcPts val="0"/>
              </a:spcAft>
              <a:buSzPts val="1200"/>
              <a:buNone/>
              <a:defRPr sz="1500"/>
            </a:lvl3pPr>
            <a:lvl4pPr lvl="3" rtl="0">
              <a:spcBef>
                <a:spcPts val="0"/>
              </a:spcBef>
              <a:spcAft>
                <a:spcPts val="0"/>
              </a:spcAft>
              <a:buSzPts val="1200"/>
              <a:buNone/>
              <a:defRPr sz="1500"/>
            </a:lvl4pPr>
            <a:lvl5pPr lvl="4" rtl="0">
              <a:spcBef>
                <a:spcPts val="0"/>
              </a:spcBef>
              <a:spcAft>
                <a:spcPts val="0"/>
              </a:spcAft>
              <a:buSzPts val="1200"/>
              <a:buNone/>
              <a:defRPr sz="1500"/>
            </a:lvl5pPr>
            <a:lvl6pPr lvl="5" rtl="0">
              <a:spcBef>
                <a:spcPts val="0"/>
              </a:spcBef>
              <a:spcAft>
                <a:spcPts val="0"/>
              </a:spcAft>
              <a:buSzPts val="1200"/>
              <a:buNone/>
              <a:defRPr sz="1500"/>
            </a:lvl6pPr>
            <a:lvl7pPr lvl="6" rtl="0">
              <a:spcBef>
                <a:spcPts val="0"/>
              </a:spcBef>
              <a:spcAft>
                <a:spcPts val="0"/>
              </a:spcAft>
              <a:buSzPts val="1200"/>
              <a:buNone/>
              <a:defRPr sz="1500"/>
            </a:lvl7pPr>
            <a:lvl8pPr lvl="7" rtl="0">
              <a:spcBef>
                <a:spcPts val="0"/>
              </a:spcBef>
              <a:spcAft>
                <a:spcPts val="0"/>
              </a:spcAft>
              <a:buSzPts val="1200"/>
              <a:buNone/>
              <a:defRPr sz="1500"/>
            </a:lvl8pPr>
            <a:lvl9pPr lvl="8" rtl="0">
              <a:spcBef>
                <a:spcPts val="0"/>
              </a:spcBef>
              <a:spcAft>
                <a:spcPts val="0"/>
              </a:spcAft>
              <a:buSzPts val="1200"/>
              <a:buNone/>
              <a:defRPr sz="1500"/>
            </a:lvl9pPr>
          </a:lstStyle>
          <a:p>
            <a:endParaRPr/>
          </a:p>
        </p:txBody>
      </p:sp>
      <p:sp>
        <p:nvSpPr>
          <p:cNvPr id="57" name="Google Shape;57;p13"/>
          <p:cNvSpPr txBox="1">
            <a:spLocks noGrp="1"/>
          </p:cNvSpPr>
          <p:nvPr>
            <p:ph type="dt" idx="10"/>
          </p:nvPr>
        </p:nvSpPr>
        <p:spPr>
          <a:xfrm>
            <a:off x="628650" y="4767263"/>
            <a:ext cx="2057400" cy="2739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800">
                <a:solidFill>
                  <a:srgbClr val="888888"/>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ftr" idx="11"/>
          </p:nvPr>
        </p:nvSpPr>
        <p:spPr>
          <a:xfrm>
            <a:off x="609600" y="4767264"/>
            <a:ext cx="2895600" cy="2739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800">
                <a:solidFill>
                  <a:srgbClr val="888888"/>
                </a:solidFill>
                <a:latin typeface="Calibri"/>
                <a:ea typeface="Calibri"/>
                <a:cs typeface="Calibri"/>
                <a:sym typeface="Calibri"/>
              </a:defRPr>
            </a:lvl1pPr>
            <a:lvl2pPr marR="0" lvl="1"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15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1500">
                <a:solidFill>
                  <a:schemeClr val="dk1"/>
                </a:solidFill>
                <a:latin typeface="Arial"/>
                <a:ea typeface="Arial"/>
                <a:cs typeface="Arial"/>
                <a:sym typeface="Arial"/>
              </a:defRPr>
            </a:lvl1pPr>
            <a:lvl2pPr marL="0" marR="0" lvl="1" indent="0" algn="r" rtl="0">
              <a:spcBef>
                <a:spcPts val="0"/>
              </a:spcBef>
              <a:buNone/>
              <a:defRPr sz="1500">
                <a:solidFill>
                  <a:schemeClr val="dk1"/>
                </a:solidFill>
                <a:latin typeface="Arial"/>
                <a:ea typeface="Arial"/>
                <a:cs typeface="Arial"/>
                <a:sym typeface="Arial"/>
              </a:defRPr>
            </a:lvl2pPr>
            <a:lvl3pPr marL="0" marR="0" lvl="2" indent="0" algn="r" rtl="0">
              <a:spcBef>
                <a:spcPts val="0"/>
              </a:spcBef>
              <a:buNone/>
              <a:defRPr sz="1500">
                <a:solidFill>
                  <a:schemeClr val="dk1"/>
                </a:solidFill>
                <a:latin typeface="Arial"/>
                <a:ea typeface="Arial"/>
                <a:cs typeface="Arial"/>
                <a:sym typeface="Arial"/>
              </a:defRPr>
            </a:lvl3pPr>
            <a:lvl4pPr marL="0" marR="0" lvl="3" indent="0" algn="r" rtl="0">
              <a:spcBef>
                <a:spcPts val="0"/>
              </a:spcBef>
              <a:buNone/>
              <a:defRPr sz="1500">
                <a:solidFill>
                  <a:schemeClr val="dk1"/>
                </a:solidFill>
                <a:latin typeface="Arial"/>
                <a:ea typeface="Arial"/>
                <a:cs typeface="Arial"/>
                <a:sym typeface="Arial"/>
              </a:defRPr>
            </a:lvl4pPr>
            <a:lvl5pPr marL="0" marR="0" lvl="4" indent="0" algn="r" rtl="0">
              <a:spcBef>
                <a:spcPts val="0"/>
              </a:spcBef>
              <a:buNone/>
              <a:defRPr sz="1500">
                <a:solidFill>
                  <a:schemeClr val="dk1"/>
                </a:solidFill>
                <a:latin typeface="Arial"/>
                <a:ea typeface="Arial"/>
                <a:cs typeface="Arial"/>
                <a:sym typeface="Arial"/>
              </a:defRPr>
            </a:lvl5pPr>
            <a:lvl6pPr marL="0" marR="0" lvl="5" indent="0" algn="r" rtl="0">
              <a:spcBef>
                <a:spcPts val="0"/>
              </a:spcBef>
              <a:buNone/>
              <a:defRPr sz="1500">
                <a:solidFill>
                  <a:schemeClr val="dk1"/>
                </a:solidFill>
                <a:latin typeface="Arial"/>
                <a:ea typeface="Arial"/>
                <a:cs typeface="Arial"/>
                <a:sym typeface="Arial"/>
              </a:defRPr>
            </a:lvl6pPr>
            <a:lvl7pPr marL="0" marR="0" lvl="6" indent="0" algn="r" rtl="0">
              <a:spcBef>
                <a:spcPts val="0"/>
              </a:spcBef>
              <a:buNone/>
              <a:defRPr sz="1500">
                <a:solidFill>
                  <a:schemeClr val="dk1"/>
                </a:solidFill>
                <a:latin typeface="Arial"/>
                <a:ea typeface="Arial"/>
                <a:cs typeface="Arial"/>
                <a:sym typeface="Arial"/>
              </a:defRPr>
            </a:lvl7pPr>
            <a:lvl8pPr marL="0" marR="0" lvl="7" indent="0" algn="r" rtl="0">
              <a:spcBef>
                <a:spcPts val="0"/>
              </a:spcBef>
              <a:buNone/>
              <a:defRPr sz="1500">
                <a:solidFill>
                  <a:schemeClr val="dk1"/>
                </a:solidFill>
                <a:latin typeface="Arial"/>
                <a:ea typeface="Arial"/>
                <a:cs typeface="Arial"/>
                <a:sym typeface="Arial"/>
              </a:defRPr>
            </a:lvl8pPr>
            <a:lvl9pPr marL="0" marR="0" lvl="8" indent="0" algn="r" rtl="0">
              <a:spcBef>
                <a:spcPts val="0"/>
              </a:spcBef>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818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Assistant ExtraBold"/>
              <a:buNone/>
              <a:defRPr sz="2800">
                <a:solidFill>
                  <a:schemeClr val="dk1"/>
                </a:solidFill>
                <a:latin typeface="Assistant ExtraBold"/>
                <a:ea typeface="Assistant ExtraBold"/>
                <a:cs typeface="Assistant ExtraBold"/>
                <a:sym typeface="Assistan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948925"/>
            <a:ext cx="6081000" cy="3416400"/>
          </a:xfrm>
          <a:prstGeom prst="rect">
            <a:avLst/>
          </a:prstGeom>
          <a:noFill/>
          <a:ln>
            <a:noFill/>
          </a:ln>
        </p:spPr>
        <p:txBody>
          <a:bodyPr spcFirstLastPara="1" wrap="square" lIns="91425" tIns="91425" rIns="91425" bIns="91425" anchor="t" anchorCtr="0"/>
          <a:lstStyle>
            <a:lvl1pPr marL="457200" lvl="0" indent="-292100">
              <a:lnSpc>
                <a:spcPct val="150000"/>
              </a:lnSpc>
              <a:spcBef>
                <a:spcPts val="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1pPr>
            <a:lvl2pPr marL="914400" lvl="1"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2pPr>
            <a:lvl3pPr marL="1371600" lvl="2"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3pPr>
            <a:lvl4pPr marL="1828800" lvl="3"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4pPr>
            <a:lvl5pPr marL="2286000" lvl="4"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5pPr>
            <a:lvl6pPr marL="2743200" lvl="5"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6pPr>
            <a:lvl7pPr marL="3200400" lvl="6"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7pPr>
            <a:lvl8pPr marL="3657600" lvl="7" indent="-317500">
              <a:lnSpc>
                <a:spcPct val="150000"/>
              </a:lnSpc>
              <a:spcBef>
                <a:spcPts val="1600"/>
              </a:spcBef>
              <a:spcAft>
                <a:spcPts val="0"/>
              </a:spcAft>
              <a:buClr>
                <a:srgbClr val="161B25"/>
              </a:buClr>
              <a:buSzPts val="1400"/>
              <a:buFont typeface="Assistant SemiBold"/>
              <a:buChar char="○"/>
              <a:defRPr>
                <a:solidFill>
                  <a:srgbClr val="161B25"/>
                </a:solidFill>
                <a:latin typeface="Assistant SemiBold"/>
                <a:ea typeface="Assistant SemiBold"/>
                <a:cs typeface="Assistant SemiBold"/>
                <a:sym typeface="Assistant SemiBold"/>
              </a:defRPr>
            </a:lvl8pPr>
            <a:lvl9pPr marL="4114800" lvl="8" indent="-317500">
              <a:lnSpc>
                <a:spcPct val="150000"/>
              </a:lnSpc>
              <a:spcBef>
                <a:spcPts val="1600"/>
              </a:spcBef>
              <a:spcAft>
                <a:spcPts val="1600"/>
              </a:spcAft>
              <a:buClr>
                <a:srgbClr val="161B25"/>
              </a:buClr>
              <a:buSzPts val="1400"/>
              <a:buFont typeface="Assistant SemiBold"/>
              <a:buChar char="■"/>
              <a:defRPr>
                <a:solidFill>
                  <a:srgbClr val="161B25"/>
                </a:solidFill>
                <a:latin typeface="Assistant SemiBold"/>
                <a:ea typeface="Assistant SemiBold"/>
                <a:cs typeface="Assistant SemiBold"/>
                <a:sym typeface="Assistant SemiBold"/>
              </a:defRPr>
            </a:lvl9pPr>
          </a:lstStyle>
          <a:p>
            <a:endParaRPr/>
          </a:p>
        </p:txBody>
      </p:sp>
      <p:pic>
        <p:nvPicPr>
          <p:cNvPr id="8" name="Google Shape;8;p1"/>
          <p:cNvPicPr preferRelativeResize="0"/>
          <p:nvPr/>
        </p:nvPicPr>
        <p:blipFill>
          <a:blip r:embed="rId14">
            <a:alphaModFix/>
          </a:blip>
          <a:stretch>
            <a:fillRect/>
          </a:stretch>
        </p:blipFill>
        <p:spPr>
          <a:xfrm>
            <a:off x="3080597" y="812600"/>
            <a:ext cx="2982800" cy="3061101"/>
          </a:xfrm>
          <a:prstGeom prst="rect">
            <a:avLst/>
          </a:prstGeom>
          <a:noFill/>
          <a:ln>
            <a:noFill/>
          </a:ln>
        </p:spPr>
      </p:pic>
      <p:sp>
        <p:nvSpPr>
          <p:cNvPr id="9" name="Google Shape;9;p1"/>
          <p:cNvSpPr/>
          <p:nvPr/>
        </p:nvSpPr>
        <p:spPr>
          <a:xfrm>
            <a:off x="0" y="4726650"/>
            <a:ext cx="9144000" cy="4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txBox="1"/>
          <p:nvPr/>
        </p:nvSpPr>
        <p:spPr>
          <a:xfrm>
            <a:off x="1757575" y="4721925"/>
            <a:ext cx="4635000" cy="3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EEEEEE"/>
                </a:solidFill>
              </a:rPr>
              <a:t>Exclusive to Cybrary for Business customers and Cybrary Insider Pros. Live online certification prep, speciality knowledge, skill and ability training, product training and more!</a:t>
            </a:r>
            <a:endParaRPr sz="800">
              <a:solidFill>
                <a:srgbClr val="EEEEEE"/>
              </a:solidFill>
            </a:endParaRPr>
          </a:p>
        </p:txBody>
      </p:sp>
      <p:pic>
        <p:nvPicPr>
          <p:cNvPr id="11" name="Google Shape;11;p1"/>
          <p:cNvPicPr preferRelativeResize="0"/>
          <p:nvPr/>
        </p:nvPicPr>
        <p:blipFill>
          <a:blip r:embed="rId15">
            <a:alphaModFix/>
          </a:blip>
          <a:stretch>
            <a:fillRect/>
          </a:stretch>
        </p:blipFill>
        <p:spPr>
          <a:xfrm>
            <a:off x="166050" y="4866825"/>
            <a:ext cx="1520000" cy="1363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7" r:id="rId8"/>
    <p:sldLayoutId id="2147483659" r:id="rId9"/>
    <p:sldLayoutId id="2147483660" r:id="rId10"/>
    <p:sldLayoutId id="2147483662"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hyperlink" Target="https://searchnetworking.techtarget.com/definition/network-service-provider" TargetMode="External"/><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hyperlink" Target="https://searchnetworking.techtarget.com/definition/egress" TargetMode="External"/><Relationship Id="rId4" Type="http://schemas.openxmlformats.org/officeDocument/2006/relationships/hyperlink" Target="https://searchnetworking.techtarget.com/definition/ingress-filterin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hyperlink" Target="https://www.google.com/imgres?imgurl=http://www.webclasses.net/3comu/intro/units/media/figures/unit07/RS232Modem.gif&amp;imgrefurl=http://www.webclasses.net/3comu/intro/units/unit07/sec01b.html&amp;docid=2-qX2IT8dr-_cM&amp;tbnid=DLSimnbnCunTIM:&amp;vet=10ahUKEwikzvvLptHeAhXGVN8KHRANB-QQMwhNKAowCg..i&amp;w=425&amp;h=226&amp;bih=651&amp;biw=1366&amp;q=dial%20up%20networking&amp;ved=0ahUKEwikzvvLptHeAhXGVN8KHRANB-QQMwhNKAowCg&amp;iact=mrc&amp;uact=8"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www.google.com/imgres?imgurl=http://forwardslashtechnology.com/images/wireless.jpg&amp;imgrefurl=http://forwardslashtechnology.com/wireless-networking.html&amp;docid=qolOblk8GJSkTM&amp;tbnid=IP7VHt48aKVCeM:&amp;vet=10ahUKEwjaq4-mqNHeAhWKZd8KHZnUCm4QMwh3KAcwBw..i&amp;w=392&amp;h=306&amp;bih=651&amp;biw=1366&amp;q=wireless%20network&amp;ved=0ahUKEwjaq4-mqNHeAhWKZd8KHZnUCm4QMwh3KAcwBw&amp;iact=mrc&amp;uact=8" TargetMode="Externa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hyperlink" Target="https://www.google.com/imgres?imgurl=https://andersontech.com/wp-content/uploads/2016/09/WirelessSecurity.jpg&amp;imgrefurl=https://andersontech.com/wireless-security-vulnerable-network/&amp;docid=qGJaoiwGPHTjsM&amp;tbnid=_PIZMIuIzdmikM:&amp;vet=10ahUKEwj75eTmqdHeAhUtnOAKHVxdDW4QMwiSASgCMAI..i&amp;w=1000&amp;h=911&amp;bih=651&amp;biw=1366&amp;q=wireless%20security&amp;ved=0ahUKEwj75eTmqdHeAhUtnOAKHVxdDW4QMwiSASgCMAI&amp;iact=mrc&amp;uact=8" TargetMode="External"/><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8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04.xml"/><Relationship Id="rId1" Type="http://schemas.openxmlformats.org/officeDocument/2006/relationships/slideLayout" Target="../slideLayouts/slideLayout9.xml"/><Relationship Id="rId4" Type="http://schemas.openxmlformats.org/officeDocument/2006/relationships/image" Target="../media/image101.jpg"/></Relationships>
</file>

<file path=ppt/slides/_rels/slide142.xml.rels><?xml version="1.0" encoding="UTF-8" standalone="yes"?>
<Relationships xmlns="http://schemas.openxmlformats.org/package/2006/relationships"><Relationship Id="rId3" Type="http://schemas.openxmlformats.org/officeDocument/2006/relationships/hyperlink" Target="https://www.google.com/imgres?imgurl=http%3A%2F%2Fwww.gmarwaha.com%2Fblog%2Fwp-content%2Fuploads%2F2014%2F09%2FCredit_Card_Mag_Stripe.jpg&amp;imgrefurl=http%3A%2F%2Fwww.gmarwaha.com%2Fblog%2F2014%2F04%2F10%2Fmobile-payments-what-is-a-magnetic-stripe-card%2F&amp;docid=Bo8U04MHbNb8jM&amp;tbnid=kFV7JbGEkFXLoM%3A&amp;vet=10ahUKEwjD-O2cp9LeAhWGZd8KHez7ACwQMwhOKAIwAg..i&amp;w=351&amp;h=319&amp;bih=651&amp;biw=1366&amp;q=credit%20card%20magnetic%20strip&amp;ved=0ahUKEwjD-O2cp9LeAhWGZd8KHez7ACwQMwhOKAIwAg&amp;iact=mrc&amp;uact=8"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102.jpeg"/></Relationships>
</file>

<file path=ppt/slides/_rels/slide14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06.xml"/><Relationship Id="rId1" Type="http://schemas.openxmlformats.org/officeDocument/2006/relationships/slideLayout" Target="../slideLayouts/slideLayout9.xml"/><Relationship Id="rId5" Type="http://schemas.openxmlformats.org/officeDocument/2006/relationships/image" Target="../media/image104.jpeg"/><Relationship Id="rId4" Type="http://schemas.openxmlformats.org/officeDocument/2006/relationships/hyperlink" Target="https://www.google.com/imgres?imgurl=https%3A%2F%2Fwwwcdn.wthr.com%2Fsites%2Fwthr.com%2Ffiles%2Fstyles%2Farticle_image%2Fpublic%2Farchive%2F2016%2F04%2F25%2F9481067_G.jpg%3Fitok%3Dvps2Dft6&amp;imgrefurl=https%3A%2F%2Fwww.wthr.com%2Farticle%2Fhundreds-of-stolen-cloned-credit-cards-may-be-in-use-across-central-indiana&amp;docid=q0F8bmIlnrYqvM&amp;tbnid=ceXOxoijGxEtkM%3A&amp;vet=10ahUKEwiQhc3JqdLeAhUJUt8KHWVbAf0QMwhMKAgwCA..i&amp;w=640&amp;h=360&amp;bih=651&amp;biw=1366&amp;q=cloned%20credit%20cards&amp;ved=0ahUKEwiQhc3JqdLeAhUJUt8KHWVbAf0QMwhMKAgwCA&amp;iact=mrc&amp;uact=8"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7.xml"/><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4.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1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google.com/imgres?imgurl=https://cdn.ttgtmedia.com/rms/onlineImages/storage_removeablemedia_mobile.jpg&amp;imgrefurl=https://searchdatabackup.techtarget.com/definition/backup-storage-device&amp;docid=tKj2yj7QWZkkKM&amp;tbnid=bx62BcvQbfx-NM:&amp;vet=10ahUKEwjy-7aXstDeAhUBQawKHTMtCbsQMwh0KAQwBA..i&amp;w=520&amp;h=442&amp;bih=606&amp;biw=1366&amp;q=storage%20media%20%20&amp;ved=0ahUKEwjy-7aXstDeAhUBQawKHTMtCbsQMwh0KAQwBA&amp;iact=mrc&amp;uact=8"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37.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jpg"/></Relationships>
</file>

<file path=ppt/slides/_rels/slide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 Id="rId9" Type="http://schemas.openxmlformats.org/officeDocument/2006/relationships/image" Target="../media/image53.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g"/><Relationship Id="rId7" Type="http://schemas.openxmlformats.org/officeDocument/2006/relationships/image" Target="../media/image58.jp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 Id="rId9" Type="http://schemas.openxmlformats.org/officeDocument/2006/relationships/image" Target="../media/image6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72.jpg"/><Relationship Id="rId5" Type="http://schemas.openxmlformats.org/officeDocument/2006/relationships/image" Target="../media/image71.gif"/><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sldNum" idx="12"/>
          </p:nvPr>
        </p:nvSpPr>
        <p:spPr>
          <a:xfrm>
            <a:off x="8548658" y="4718429"/>
            <a:ext cx="548700" cy="393600"/>
          </a:xfrm>
          <a:prstGeom prst="rect">
            <a:avLst/>
          </a:prstGeom>
          <a:noFill/>
          <a:ln>
            <a:noFill/>
          </a:ln>
        </p:spPr>
        <p:txBody>
          <a:bodyPr spcFirstLastPara="1" wrap="square" lIns="75575" tIns="37775" rIns="75575" bIns="37775" anchor="t" anchorCtr="0">
            <a:noAutofit/>
          </a:bodyPr>
          <a:lstStyle/>
          <a:p>
            <a:pPr marL="0" lvl="0" indent="0" algn="l" rtl="0">
              <a:spcBef>
                <a:spcPts val="0"/>
              </a:spcBef>
              <a:spcAft>
                <a:spcPts val="0"/>
              </a:spcAft>
              <a:buNone/>
            </a:pPr>
            <a:fld id="{00000000-1234-1234-1234-123412341234}" type="slidenum">
              <a:rPr lang="en" sz="1400">
                <a:solidFill>
                  <a:srgbClr val="000000"/>
                </a:solidFill>
              </a:rPr>
              <a:t>1</a:t>
            </a:fld>
            <a:endParaRPr sz="1400">
              <a:solidFill>
                <a:srgbClr val="000000"/>
              </a:solidFill>
            </a:endParaRPr>
          </a:p>
        </p:txBody>
      </p:sp>
      <p:sp>
        <p:nvSpPr>
          <p:cNvPr id="81" name="Google Shape;81;p17"/>
          <p:cNvSpPr txBox="1">
            <a:spLocks noGrp="1"/>
          </p:cNvSpPr>
          <p:nvPr>
            <p:ph type="ctrTitle"/>
          </p:nvPr>
        </p:nvSpPr>
        <p:spPr>
          <a:xfrm>
            <a:off x="311708" y="260125"/>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CISSP Bootcamp:  </a:t>
            </a:r>
            <a:r>
              <a:rPr lang="en-US" dirty="0"/>
              <a:t>VOLUME TWO</a:t>
            </a:r>
            <a:endParaRPr dirty="0"/>
          </a:p>
        </p:txBody>
      </p:sp>
      <p:sp>
        <p:nvSpPr>
          <p:cNvPr id="82" name="Google Shape;82;p17"/>
          <p:cNvSpPr txBox="1">
            <a:spLocks noGrp="1"/>
          </p:cNvSpPr>
          <p:nvPr>
            <p:ph type="subTitle" idx="1"/>
          </p:nvPr>
        </p:nvSpPr>
        <p:spPr>
          <a:xfrm>
            <a:off x="311700" y="2175450"/>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Certified Information Systems Security Professional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Font typeface="Arial"/>
              <a:buNone/>
            </a:pPr>
            <a:r>
              <a:rPr lang="en" dirty="0"/>
              <a:t>Kelly Handerhan, Instructor, Owner, CyberTrain.it</a:t>
            </a:r>
            <a:endParaRPr dirty="0"/>
          </a:p>
          <a:p>
            <a:pPr marL="0" lvl="0" indent="0" algn="l" rtl="0">
              <a:spcBef>
                <a:spcPts val="0"/>
              </a:spcBef>
              <a:spcAft>
                <a:spcPts val="0"/>
              </a:spcAft>
              <a:buClr>
                <a:schemeClr val="dk1"/>
              </a:buClr>
              <a:buFont typeface="Arial"/>
              <a:buNone/>
            </a:pPr>
            <a:r>
              <a:rPr lang="en" dirty="0"/>
              <a:t>CISSP, CCSP, CISM, CRISC, PMP, Security+, etc.</a:t>
            </a:r>
            <a:endParaRPr dirty="0"/>
          </a:p>
          <a:p>
            <a:pPr marL="0" lvl="0" indent="0" algn="l" rtl="0">
              <a:spcBef>
                <a:spcPts val="0"/>
              </a:spcBef>
              <a:spcAft>
                <a:spcPts val="0"/>
              </a:spcAft>
              <a:buClr>
                <a:schemeClr val="dk1"/>
              </a:buClr>
              <a:buFont typeface="Arial"/>
              <a:buNone/>
            </a:pPr>
            <a:r>
              <a:rPr lang="en" dirty="0"/>
              <a:t>KellyH@CyberTrain.IT</a:t>
            </a:r>
            <a:endParaRPr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20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sp>
        <p:nvSpPr>
          <p:cNvPr id="1577" name="Google Shape;1577;p204"/>
          <p:cNvSpPr txBox="1">
            <a:spLocks noGrp="1"/>
          </p:cNvSpPr>
          <p:nvPr>
            <p:ph type="body" idx="4294967295"/>
          </p:nvPr>
        </p:nvSpPr>
        <p:spPr>
          <a:xfrm>
            <a:off x="623455" y="1770180"/>
            <a:ext cx="6135000" cy="2299800"/>
          </a:xfrm>
          <a:prstGeom prst="rect">
            <a:avLst/>
          </a:prstGeom>
          <a:noFill/>
          <a:ln>
            <a:noFill/>
          </a:ln>
        </p:spPr>
        <p:txBody>
          <a:bodyPr spcFirstLastPara="1" wrap="square" lIns="75575" tIns="37775" rIns="75575" bIns="37775" anchor="t" anchorCtr="0">
            <a:noAutofit/>
          </a:bodyPr>
          <a:lstStyle/>
          <a:p>
            <a:pPr marL="469900" marR="0" lvl="1" indent="-1587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Developed by Kenneth J. Biba in 1977 based on a set of access control rules designed to ensure data integrity</a:t>
            </a:r>
            <a:endParaRPr sz="120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No subject can depend on an object of lesser integrity</a:t>
            </a:r>
            <a:endParaRPr sz="120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Based on a hierarchical lattice of integrity levels</a:t>
            </a:r>
            <a:endParaRPr sz="120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Authorized users must perform correct and safe procedures to protect data integrity</a:t>
            </a:r>
            <a:endParaRPr sz="1200"/>
          </a:p>
          <a:p>
            <a:pPr marL="469900" marR="0" lvl="1" indent="-76200" algn="l" rtl="0">
              <a:lnSpc>
                <a:spcPct val="90000"/>
              </a:lnSpc>
              <a:spcBef>
                <a:spcPts val="300"/>
              </a:spcBef>
              <a:spcAft>
                <a:spcPts val="160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578" name="Google Shape;1578;p204"/>
          <p:cNvSpPr/>
          <p:nvPr/>
        </p:nvSpPr>
        <p:spPr>
          <a:xfrm>
            <a:off x="2840182" y="877224"/>
            <a:ext cx="5416200" cy="391200"/>
          </a:xfrm>
          <a:prstGeom prst="rect">
            <a:avLst/>
          </a:prstGeom>
          <a:noFill/>
          <a:ln>
            <a:noFill/>
          </a:ln>
        </p:spPr>
        <p:txBody>
          <a:bodyPr spcFirstLastPara="1" wrap="square" lIns="75575" tIns="37775" rIns="75575" bIns="37775" anchor="t" anchorCtr="0">
            <a:noAutofit/>
          </a:bodyPr>
          <a:lstStyle/>
          <a:p>
            <a:pPr marL="0" marR="0" lvl="0" indent="0" algn="r" rtl="0">
              <a:lnSpc>
                <a:spcPct val="90000"/>
              </a:lnSpc>
              <a:spcBef>
                <a:spcPts val="0"/>
              </a:spcBef>
              <a:spcAft>
                <a:spcPts val="0"/>
              </a:spcAft>
              <a:buNone/>
            </a:pPr>
            <a:r>
              <a:rPr lang="en" sz="3000">
                <a:solidFill>
                  <a:schemeClr val="dk1"/>
                </a:solidFill>
                <a:latin typeface="Calibri"/>
                <a:ea typeface="Calibri"/>
                <a:cs typeface="Calibri"/>
                <a:sym typeface="Calibri"/>
              </a:rPr>
              <a:t>Biba Integrity Model</a:t>
            </a:r>
            <a:endParaRPr sz="12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WAN Technology</a:t>
            </a:r>
          </a:p>
        </p:txBody>
      </p:sp>
    </p:spTree>
    <p:extLst>
      <p:ext uri="{BB962C8B-B14F-4D97-AF65-F5344CB8AC3E}">
        <p14:creationId xmlns:p14="http://schemas.microsoft.com/office/powerpoint/2010/main" val="1134435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27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LAN, WAN</a:t>
            </a:r>
            <a:endParaRPr sz="1200" dirty="0"/>
          </a:p>
        </p:txBody>
      </p:sp>
      <p:sp>
        <p:nvSpPr>
          <p:cNvPr id="2200" name="Google Shape;2200;p27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101</a:t>
            </a:fld>
            <a:endParaRPr/>
          </a:p>
        </p:txBody>
      </p:sp>
      <p:sp>
        <p:nvSpPr>
          <p:cNvPr id="2201" name="Google Shape;2201;p275"/>
          <p:cNvSpPr txBox="1">
            <a:spLocks noGrp="1"/>
          </p:cNvSpPr>
          <p:nvPr>
            <p:ph type="body" idx="4294967295"/>
          </p:nvPr>
        </p:nvSpPr>
        <p:spPr>
          <a:xfrm>
            <a:off x="941294" y="1268044"/>
            <a:ext cx="6011997" cy="277143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2400" b="0" i="0" u="none" strike="noStrike" cap="none" dirty="0">
                <a:solidFill>
                  <a:schemeClr val="dk1"/>
                </a:solidFill>
                <a:latin typeface="Calibri"/>
                <a:ea typeface="Calibri"/>
                <a:cs typeface="Calibri"/>
                <a:sym typeface="Calibri"/>
              </a:rPr>
              <a:t>LAN – local area network</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High speed</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Small physical area</a:t>
            </a:r>
            <a:endParaRPr sz="1600" dirty="0"/>
          </a:p>
          <a:p>
            <a:pPr marL="152400" marR="0" lvl="0" indent="-146050" algn="l" rtl="0">
              <a:lnSpc>
                <a:spcPct val="90000"/>
              </a:lnSpc>
              <a:spcBef>
                <a:spcPts val="700"/>
              </a:spcBef>
              <a:spcAft>
                <a:spcPts val="0"/>
              </a:spcAft>
              <a:buClr>
                <a:schemeClr val="dk1"/>
              </a:buClr>
              <a:buSzPts val="1900"/>
              <a:buFont typeface="Arial"/>
              <a:buChar char="•"/>
            </a:pPr>
            <a:r>
              <a:rPr lang="en" sz="2400" b="0" i="0" u="none" strike="noStrike" cap="none" dirty="0">
                <a:solidFill>
                  <a:schemeClr val="dk1"/>
                </a:solidFill>
                <a:latin typeface="Calibri"/>
                <a:ea typeface="Calibri"/>
                <a:cs typeface="Calibri"/>
                <a:sym typeface="Calibri"/>
              </a:rPr>
              <a:t>WAN – wide area network</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Used to connect LANS</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Generally slow, using serial links</a:t>
            </a:r>
            <a:endParaRPr sz="16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27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Circuit Switching</a:t>
            </a:r>
            <a:br>
              <a:rPr lang="en" sz="3000" b="0" i="0" u="none" strike="noStrike" cap="none">
                <a:solidFill>
                  <a:schemeClr val="dk1"/>
                </a:solidFill>
                <a:latin typeface="Calibri"/>
                <a:ea typeface="Calibri"/>
                <a:cs typeface="Calibri"/>
                <a:sym typeface="Calibri"/>
              </a:rPr>
            </a:br>
            <a:endParaRPr sz="3000" b="0" i="0" u="none" strike="noStrike" cap="none">
              <a:solidFill>
                <a:schemeClr val="dk1"/>
              </a:solidFill>
              <a:latin typeface="Calibri"/>
              <a:ea typeface="Calibri"/>
              <a:cs typeface="Calibri"/>
              <a:sym typeface="Calibri"/>
            </a:endParaRPr>
          </a:p>
        </p:txBody>
      </p:sp>
      <p:sp>
        <p:nvSpPr>
          <p:cNvPr id="2207" name="Google Shape;2207;p27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102</a:t>
            </a:fld>
            <a:endParaRPr/>
          </a:p>
        </p:txBody>
      </p:sp>
      <p:pic>
        <p:nvPicPr>
          <p:cNvPr id="2208" name="Google Shape;2208;p276"/>
          <p:cNvPicPr preferRelativeResize="0">
            <a:picLocks noGrp="1"/>
          </p:cNvPicPr>
          <p:nvPr>
            <p:ph type="body" idx="4294967295"/>
          </p:nvPr>
        </p:nvPicPr>
        <p:blipFill rotWithShape="1">
          <a:blip r:embed="rId3">
            <a:alphaModFix/>
          </a:blip>
          <a:srcRect/>
          <a:stretch/>
        </p:blipFill>
        <p:spPr>
          <a:xfrm>
            <a:off x="415625" y="740099"/>
            <a:ext cx="8174100" cy="2348100"/>
          </a:xfrm>
          <a:prstGeom prst="rect">
            <a:avLst/>
          </a:prstGeom>
          <a:noFill/>
          <a:ln>
            <a:noFill/>
          </a:ln>
        </p:spPr>
      </p:pic>
      <p:sp>
        <p:nvSpPr>
          <p:cNvPr id="2209" name="Google Shape;2209;p276"/>
          <p:cNvSpPr txBox="1"/>
          <p:nvPr/>
        </p:nvSpPr>
        <p:spPr>
          <a:xfrm>
            <a:off x="3325091" y="3201521"/>
            <a:ext cx="3886200" cy="1268400"/>
          </a:xfrm>
          <a:prstGeom prst="rect">
            <a:avLst/>
          </a:prstGeom>
          <a:noFill/>
          <a:ln>
            <a:noFill/>
          </a:ln>
        </p:spPr>
        <p:txBody>
          <a:bodyPr spcFirstLastPara="1" wrap="square" lIns="62325" tIns="31175" rIns="62325" bIns="31175" anchor="t" anchorCtr="0">
            <a:noAutofit/>
          </a:bodyPr>
          <a:lstStyle/>
          <a:p>
            <a:pPr marL="609600" marR="0" lvl="1" indent="-234950" algn="l" rtl="0">
              <a:spcBef>
                <a:spcPts val="0"/>
              </a:spcBef>
              <a:spcAft>
                <a:spcPts val="0"/>
              </a:spcAft>
              <a:buClr>
                <a:schemeClr val="dk1"/>
              </a:buClr>
              <a:buSzPts val="1700"/>
              <a:buFont typeface="Noto Sans Symbols"/>
              <a:buChar char="◼"/>
            </a:pPr>
            <a:r>
              <a:rPr lang="en" sz="2100" b="0" i="0" u="none" strike="noStrike" cap="none">
                <a:solidFill>
                  <a:schemeClr val="dk1"/>
                </a:solidFill>
                <a:latin typeface="Book Antiqua"/>
                <a:ea typeface="Book Antiqua"/>
                <a:cs typeface="Book Antiqua"/>
                <a:sym typeface="Book Antiqua"/>
              </a:rPr>
              <a:t>PSTN</a:t>
            </a:r>
            <a:endParaRPr sz="1200"/>
          </a:p>
          <a:p>
            <a:pPr marL="609600" marR="0" lvl="1" indent="-234950" algn="l" rtl="0">
              <a:spcBef>
                <a:spcPts val="400"/>
              </a:spcBef>
              <a:spcAft>
                <a:spcPts val="0"/>
              </a:spcAft>
              <a:buClr>
                <a:schemeClr val="dk1"/>
              </a:buClr>
              <a:buSzPts val="1700"/>
              <a:buFont typeface="Noto Sans Symbols"/>
              <a:buChar char="◼"/>
            </a:pPr>
            <a:r>
              <a:rPr lang="en" sz="2100" b="0" i="0" u="none" strike="noStrike" cap="none">
                <a:solidFill>
                  <a:schemeClr val="dk1"/>
                </a:solidFill>
                <a:latin typeface="Book Antiqua"/>
                <a:ea typeface="Book Antiqua"/>
                <a:cs typeface="Book Antiqua"/>
                <a:sym typeface="Book Antiqua"/>
              </a:rPr>
              <a:t>ISDN</a:t>
            </a:r>
            <a:endParaRPr sz="1200"/>
          </a:p>
          <a:p>
            <a:pPr marL="609600" marR="0" lvl="1" indent="-234950" algn="l" rtl="0">
              <a:spcBef>
                <a:spcPts val="400"/>
              </a:spcBef>
              <a:spcAft>
                <a:spcPts val="0"/>
              </a:spcAft>
              <a:buClr>
                <a:schemeClr val="dk1"/>
              </a:buClr>
              <a:buSzPts val="1700"/>
              <a:buFont typeface="Noto Sans Symbols"/>
              <a:buChar char="◼"/>
            </a:pPr>
            <a:r>
              <a:rPr lang="en" sz="2100" b="0" i="0" u="none" strike="noStrike" cap="none">
                <a:solidFill>
                  <a:schemeClr val="dk1"/>
                </a:solidFill>
                <a:latin typeface="Book Antiqua"/>
                <a:ea typeface="Book Antiqua"/>
                <a:cs typeface="Book Antiqua"/>
                <a:sym typeface="Book Antiqua"/>
              </a:rPr>
              <a:t>DSL</a:t>
            </a:r>
            <a:endParaRPr sz="1200"/>
          </a:p>
          <a:p>
            <a:pPr marL="609600" marR="0" lvl="1" indent="-234950" algn="l" rtl="0">
              <a:spcBef>
                <a:spcPts val="400"/>
              </a:spcBef>
              <a:spcAft>
                <a:spcPts val="0"/>
              </a:spcAft>
              <a:buClr>
                <a:schemeClr val="dk1"/>
              </a:buClr>
              <a:buSzPts val="1700"/>
              <a:buFont typeface="Noto Sans Symbols"/>
              <a:buChar char="◼"/>
            </a:pPr>
            <a:r>
              <a:rPr lang="en" sz="2100" b="0" i="0" u="none" strike="noStrike" cap="none">
                <a:solidFill>
                  <a:schemeClr val="dk1"/>
                </a:solidFill>
                <a:latin typeface="Book Antiqua"/>
                <a:ea typeface="Book Antiqua"/>
                <a:cs typeface="Book Antiqua"/>
                <a:sym typeface="Book Antiqua"/>
              </a:rPr>
              <a:t>T-carriers</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277"/>
          <p:cNvSpPr txBox="1">
            <a:spLocks noGrp="1"/>
          </p:cNvSpPr>
          <p:nvPr>
            <p:ph type="title"/>
          </p:nvPr>
        </p:nvSpPr>
        <p:spPr>
          <a:xfrm>
            <a:off x="628650" y="14866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Packet Switching</a:t>
            </a:r>
            <a:endParaRPr sz="1200"/>
          </a:p>
        </p:txBody>
      </p:sp>
      <p:sp>
        <p:nvSpPr>
          <p:cNvPr id="2215" name="Google Shape;2215;p27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103</a:t>
            </a:fld>
            <a:endParaRPr/>
          </a:p>
        </p:txBody>
      </p:sp>
      <p:pic>
        <p:nvPicPr>
          <p:cNvPr id="2216" name="Google Shape;2216;p277"/>
          <p:cNvPicPr preferRelativeResize="0">
            <a:picLocks noGrp="1"/>
          </p:cNvPicPr>
          <p:nvPr>
            <p:ph type="body" idx="4294967295"/>
          </p:nvPr>
        </p:nvPicPr>
        <p:blipFill rotWithShape="1">
          <a:blip r:embed="rId3">
            <a:alphaModFix/>
          </a:blip>
          <a:srcRect/>
          <a:stretch/>
        </p:blipFill>
        <p:spPr>
          <a:xfrm>
            <a:off x="376975" y="976124"/>
            <a:ext cx="8138400" cy="2153700"/>
          </a:xfrm>
          <a:prstGeom prst="rect">
            <a:avLst/>
          </a:prstGeom>
          <a:noFill/>
          <a:ln>
            <a:noFill/>
          </a:ln>
        </p:spPr>
      </p:pic>
      <p:sp>
        <p:nvSpPr>
          <p:cNvPr id="2217" name="Google Shape;2217;p277"/>
          <p:cNvSpPr/>
          <p:nvPr/>
        </p:nvSpPr>
        <p:spPr>
          <a:xfrm>
            <a:off x="3227294" y="2639776"/>
            <a:ext cx="2541493" cy="15276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800" dirty="0">
                <a:solidFill>
                  <a:schemeClr val="dk1"/>
                </a:solidFill>
                <a:latin typeface="Calibri"/>
                <a:ea typeface="Calibri"/>
                <a:cs typeface="Calibri"/>
                <a:sym typeface="Calibri"/>
              </a:rPr>
              <a:t>X.25</a:t>
            </a:r>
            <a:endParaRPr sz="1100" dirty="0"/>
          </a:p>
          <a:p>
            <a:pPr marL="0" marR="0" lvl="0" indent="0" algn="l" rtl="0">
              <a:spcBef>
                <a:spcPts val="0"/>
              </a:spcBef>
              <a:spcAft>
                <a:spcPts val="0"/>
              </a:spcAft>
              <a:buNone/>
            </a:pPr>
            <a:r>
              <a:rPr lang="en" sz="1800" dirty="0">
                <a:solidFill>
                  <a:schemeClr val="dk1"/>
                </a:solidFill>
                <a:latin typeface="Calibri"/>
                <a:ea typeface="Calibri"/>
                <a:cs typeface="Calibri"/>
                <a:sym typeface="Calibri"/>
              </a:rPr>
              <a:t>Frame Relay </a:t>
            </a:r>
            <a:endParaRPr sz="1100" dirty="0"/>
          </a:p>
          <a:p>
            <a:pPr marL="0" marR="0" lvl="0" indent="0" algn="l" rtl="0">
              <a:spcBef>
                <a:spcPts val="0"/>
              </a:spcBef>
              <a:spcAft>
                <a:spcPts val="0"/>
              </a:spcAft>
              <a:buNone/>
            </a:pPr>
            <a:r>
              <a:rPr lang="en" sz="1800" dirty="0">
                <a:solidFill>
                  <a:schemeClr val="dk1"/>
                </a:solidFill>
                <a:latin typeface="Calibri"/>
                <a:ea typeface="Calibri"/>
                <a:cs typeface="Calibri"/>
                <a:sym typeface="Calibri"/>
              </a:rPr>
              <a:t>ATM</a:t>
            </a:r>
          </a:p>
          <a:p>
            <a:pPr marL="0" marR="0" lvl="0" indent="0" algn="l" rtl="0">
              <a:spcBef>
                <a:spcPts val="0"/>
              </a:spcBef>
              <a:spcAft>
                <a:spcPts val="0"/>
              </a:spcAft>
              <a:buNone/>
            </a:pPr>
            <a:r>
              <a:rPr lang="en" sz="1800" dirty="0">
                <a:solidFill>
                  <a:schemeClr val="dk1"/>
                </a:solidFill>
                <a:latin typeface="Calibri"/>
                <a:cs typeface="Calibri"/>
                <a:sym typeface="Calibri"/>
              </a:rPr>
              <a:t>IP Networks</a:t>
            </a:r>
            <a:endParaRPr sz="1100" dirty="0"/>
          </a:p>
          <a:p>
            <a:pPr marL="0" marR="0" lvl="0" indent="0" algn="l" rtl="0">
              <a:spcBef>
                <a:spcPts val="0"/>
              </a:spcBef>
              <a:spcAft>
                <a:spcPts val="0"/>
              </a:spcAft>
              <a:buNone/>
            </a:pPr>
            <a:r>
              <a:rPr lang="en" sz="1800" dirty="0">
                <a:solidFill>
                  <a:schemeClr val="dk1"/>
                </a:solidFill>
                <a:latin typeface="Calibri"/>
                <a:ea typeface="Calibri"/>
                <a:cs typeface="Calibri"/>
                <a:sym typeface="Calibri"/>
              </a:rPr>
              <a:t>VOIP</a:t>
            </a:r>
            <a:endParaRPr sz="1100" dirty="0"/>
          </a:p>
          <a:p>
            <a:pPr marL="0" marR="0" lvl="0" indent="0" algn="l" rtl="0">
              <a:spcBef>
                <a:spcPts val="0"/>
              </a:spcBef>
              <a:spcAft>
                <a:spcPts val="0"/>
              </a:spcAft>
              <a:buNone/>
            </a:pPr>
            <a:r>
              <a:rPr lang="en" sz="1800" dirty="0">
                <a:solidFill>
                  <a:schemeClr val="dk1"/>
                </a:solidFill>
                <a:latin typeface="Calibri"/>
                <a:ea typeface="Calibri"/>
                <a:cs typeface="Calibri"/>
                <a:sym typeface="Calibri"/>
              </a:rPr>
              <a:t>MPLS</a:t>
            </a:r>
            <a:endParaRPr sz="1100" dirty="0"/>
          </a:p>
          <a:p>
            <a:pPr marL="0" marR="0" lvl="0" indent="0" algn="l" rtl="0">
              <a:spcBef>
                <a:spcPts val="0"/>
              </a:spcBef>
              <a:spcAft>
                <a:spcPts val="0"/>
              </a:spcAft>
              <a:buNone/>
            </a:pPr>
            <a:r>
              <a:rPr lang="en" sz="1800" dirty="0">
                <a:solidFill>
                  <a:schemeClr val="dk1"/>
                </a:solidFill>
                <a:latin typeface="Calibri"/>
                <a:ea typeface="Calibri"/>
                <a:cs typeface="Calibri"/>
                <a:sym typeface="Calibri"/>
              </a:rPr>
              <a:t>Cable</a:t>
            </a:r>
            <a:endParaRPr sz="11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278"/>
          <p:cNvSpPr txBox="1">
            <a:spLocks noGrp="1"/>
          </p:cNvSpPr>
          <p:nvPr>
            <p:ph type="title"/>
          </p:nvPr>
        </p:nvSpPr>
        <p:spPr>
          <a:xfrm>
            <a:off x="628650" y="12779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MPLS (Multi Protocol Labeled Switching)</a:t>
            </a:r>
            <a:endParaRPr sz="1200" dirty="0"/>
          </a:p>
        </p:txBody>
      </p:sp>
      <p:sp>
        <p:nvSpPr>
          <p:cNvPr id="2223" name="Google Shape;2223;p27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104</a:t>
            </a:fld>
            <a:endParaRPr/>
          </a:p>
        </p:txBody>
      </p:sp>
      <p:sp>
        <p:nvSpPr>
          <p:cNvPr id="2" name="Rectangle 1">
            <a:extLst>
              <a:ext uri="{FF2B5EF4-FFF2-40B4-BE49-F238E27FC236}">
                <a16:creationId xmlns:a16="http://schemas.microsoft.com/office/drawing/2014/main" id="{6E47BE9F-5567-419C-9B79-D7FCF22E4A03}"/>
              </a:ext>
            </a:extLst>
          </p:cNvPr>
          <p:cNvSpPr/>
          <p:nvPr/>
        </p:nvSpPr>
        <p:spPr>
          <a:xfrm>
            <a:off x="484092" y="1121994"/>
            <a:ext cx="4009465" cy="3539430"/>
          </a:xfrm>
          <a:prstGeom prst="rect">
            <a:avLst/>
          </a:prstGeom>
        </p:spPr>
        <p:txBody>
          <a:bodyPr wrap="square">
            <a:spAutoFit/>
          </a:bodyPr>
          <a:lstStyle/>
          <a:p>
            <a:r>
              <a:rPr lang="en-US" sz="1600" dirty="0">
                <a:solidFill>
                  <a:srgbClr val="6C6C6C"/>
                </a:solidFill>
                <a:latin typeface="Arial" panose="020B0604020202020204" pitchFamily="34" charset="0"/>
              </a:rPr>
              <a:t>In an MPLS network, each packet gets labeled on entry into the </a:t>
            </a:r>
            <a:r>
              <a:rPr lang="en-US" sz="1600" u="sng" dirty="0">
                <a:solidFill>
                  <a:srgbClr val="00B3AC"/>
                </a:solidFill>
                <a:latin typeface="Arial" panose="020B0604020202020204" pitchFamily="34" charset="0"/>
                <a:hlinkClick r:id="rId3"/>
              </a:rPr>
              <a:t>service provider's</a:t>
            </a:r>
            <a:r>
              <a:rPr lang="en-US" sz="1600" dirty="0">
                <a:solidFill>
                  <a:srgbClr val="6C6C6C"/>
                </a:solidFill>
                <a:latin typeface="Arial" panose="020B0604020202020204" pitchFamily="34" charset="0"/>
              </a:rPr>
              <a:t> network by the </a:t>
            </a:r>
            <a:r>
              <a:rPr lang="en-US" sz="1600" u="sng" dirty="0">
                <a:solidFill>
                  <a:srgbClr val="00B3AC"/>
                </a:solidFill>
                <a:latin typeface="Arial" panose="020B0604020202020204" pitchFamily="34" charset="0"/>
                <a:hlinkClick r:id="rId4"/>
              </a:rPr>
              <a:t>ingress</a:t>
            </a:r>
            <a:r>
              <a:rPr lang="en-US" sz="1600" dirty="0">
                <a:solidFill>
                  <a:srgbClr val="6C6C6C"/>
                </a:solidFill>
                <a:latin typeface="Arial" panose="020B0604020202020204" pitchFamily="34" charset="0"/>
              </a:rPr>
              <a:t> router, also known as the label edge router (LER). This is also the router that decides the LSP the packet will take until it reaches its destination address.</a:t>
            </a:r>
          </a:p>
          <a:p>
            <a:r>
              <a:rPr lang="en-US" sz="1600" dirty="0">
                <a:solidFill>
                  <a:srgbClr val="6C6C6C"/>
                </a:solidFill>
                <a:latin typeface="Arial" panose="020B0604020202020204" pitchFamily="34" charset="0"/>
              </a:rPr>
              <a:t>All the subsequent label-switching routers (LSRs) perform packet forwarding based only on those MPLS labels -- they never look as far as the IP header. Finally, the </a:t>
            </a:r>
            <a:r>
              <a:rPr lang="en-US" sz="1600" u="sng" dirty="0">
                <a:solidFill>
                  <a:srgbClr val="00B3AC"/>
                </a:solidFill>
                <a:latin typeface="Arial" panose="020B0604020202020204" pitchFamily="34" charset="0"/>
                <a:hlinkClick r:id="rId5"/>
              </a:rPr>
              <a:t>egress</a:t>
            </a:r>
            <a:r>
              <a:rPr lang="en-US" sz="1600" dirty="0">
                <a:solidFill>
                  <a:srgbClr val="6C6C6C"/>
                </a:solidFill>
                <a:latin typeface="Arial" panose="020B0604020202020204" pitchFamily="34" charset="0"/>
              </a:rPr>
              <a:t> router removes the labels and forwards the original IP packet toward its final destination. </a:t>
            </a:r>
          </a:p>
        </p:txBody>
      </p:sp>
      <p:pic>
        <p:nvPicPr>
          <p:cNvPr id="3" name="Picture 2">
            <a:extLst>
              <a:ext uri="{FF2B5EF4-FFF2-40B4-BE49-F238E27FC236}">
                <a16:creationId xmlns:a16="http://schemas.microsoft.com/office/drawing/2014/main" id="{EC4C4760-A7CB-4942-BD27-822CA9382B09}"/>
              </a:ext>
            </a:extLst>
          </p:cNvPr>
          <p:cNvPicPr>
            <a:picLocks noChangeAspect="1"/>
          </p:cNvPicPr>
          <p:nvPr/>
        </p:nvPicPr>
        <p:blipFill>
          <a:blip r:embed="rId6"/>
          <a:stretch>
            <a:fillRect/>
          </a:stretch>
        </p:blipFill>
        <p:spPr>
          <a:xfrm>
            <a:off x="4493557" y="1121994"/>
            <a:ext cx="4450979" cy="30197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280"/>
          <p:cNvSpPr txBox="1">
            <a:spLocks noGrp="1"/>
          </p:cNvSpPr>
          <p:nvPr>
            <p:ph type="title"/>
          </p:nvPr>
        </p:nvSpPr>
        <p:spPr>
          <a:xfrm>
            <a:off x="692727" y="-50426"/>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VOIP Voice Over IP</a:t>
            </a:r>
            <a:endParaRPr sz="1200"/>
          </a:p>
        </p:txBody>
      </p:sp>
      <p:sp>
        <p:nvSpPr>
          <p:cNvPr id="2237" name="Google Shape;2237;p28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105</a:t>
            </a:fld>
            <a:endParaRPr/>
          </a:p>
        </p:txBody>
      </p:sp>
      <p:pic>
        <p:nvPicPr>
          <p:cNvPr id="2238" name="Google Shape;2238;p280"/>
          <p:cNvPicPr preferRelativeResize="0"/>
          <p:nvPr/>
        </p:nvPicPr>
        <p:blipFill rotWithShape="1">
          <a:blip r:embed="rId3">
            <a:alphaModFix/>
          </a:blip>
          <a:srcRect/>
          <a:stretch/>
        </p:blipFill>
        <p:spPr>
          <a:xfrm>
            <a:off x="1493624" y="824376"/>
            <a:ext cx="6284899" cy="37018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28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VOIP Security Issues</a:t>
            </a:r>
            <a:endParaRPr sz="1200"/>
          </a:p>
        </p:txBody>
      </p:sp>
      <p:sp>
        <p:nvSpPr>
          <p:cNvPr id="2244" name="Google Shape;2244;p28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106</a:t>
            </a:fld>
            <a:endParaRPr/>
          </a:p>
        </p:txBody>
      </p:sp>
      <p:sp>
        <p:nvSpPr>
          <p:cNvPr id="2245" name="Google Shape;2245;p281"/>
          <p:cNvSpPr txBox="1">
            <a:spLocks noGrp="1"/>
          </p:cNvSpPr>
          <p:nvPr>
            <p:ph type="body" idx="4294967295"/>
          </p:nvPr>
        </p:nvSpPr>
        <p:spPr>
          <a:xfrm>
            <a:off x="971018" y="1384050"/>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Eavesdropping (greatest threat)—Enable S/RTP</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Toll Fraud</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Vishing</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SPIT</a:t>
            </a:r>
            <a:endParaRPr sz="1200" dirty="0"/>
          </a:p>
          <a:p>
            <a:pPr marL="152400" marR="0" lvl="0" indent="-152400" algn="l" rtl="0">
              <a:lnSpc>
                <a:spcPct val="90000"/>
              </a:lnSpc>
              <a:spcBef>
                <a:spcPts val="700"/>
              </a:spcBef>
              <a:spcAft>
                <a:spcPts val="0"/>
              </a:spcAft>
              <a:buClr>
                <a:schemeClr val="dk1"/>
              </a:buClr>
              <a:buSzPts val="1900"/>
              <a:buFont typeface="Noto Sans Symbols"/>
              <a:buNone/>
            </a:pPr>
            <a:r>
              <a:rPr lang="en" sz="1900" b="0" i="0" u="none" strike="noStrike" cap="none" dirty="0">
                <a:solidFill>
                  <a:schemeClr val="dk1"/>
                </a:solidFill>
                <a:latin typeface="Calibri"/>
                <a:ea typeface="Calibri"/>
                <a:cs typeface="Calibri"/>
                <a:sym typeface="Calibri"/>
              </a:rPr>
              <a:t>Performance Issues</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Latency</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Jittering </a:t>
            </a:r>
            <a:endParaRPr sz="1200" dirty="0"/>
          </a:p>
          <a:p>
            <a:pPr marL="152400" marR="0" lvl="0" indent="-152400" algn="l" rtl="0">
              <a:lnSpc>
                <a:spcPct val="90000"/>
              </a:lnSpc>
              <a:spcBef>
                <a:spcPts val="700"/>
              </a:spcBef>
              <a:spcAft>
                <a:spcPts val="1600"/>
              </a:spcAft>
              <a:buClr>
                <a:schemeClr val="dk1"/>
              </a:buClr>
              <a:buSzPts val="1900"/>
              <a:buFont typeface="Noto Sans Symbols"/>
              <a:buNone/>
            </a:pPr>
            <a:endParaRPr sz="19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Remote Access Protocols</a:t>
            </a:r>
          </a:p>
        </p:txBody>
      </p:sp>
    </p:spTree>
    <p:extLst>
      <p:ext uri="{BB962C8B-B14F-4D97-AF65-F5344CB8AC3E}">
        <p14:creationId xmlns:p14="http://schemas.microsoft.com/office/powerpoint/2010/main" val="415003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282"/>
          <p:cNvSpPr txBox="1">
            <a:spLocks noGrp="1"/>
          </p:cNvSpPr>
          <p:nvPr>
            <p:ph type="title"/>
          </p:nvPr>
        </p:nvSpPr>
        <p:spPr>
          <a:xfrm>
            <a:off x="628650" y="12218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Remote Access</a:t>
            </a:r>
            <a:endParaRPr sz="1200"/>
          </a:p>
        </p:txBody>
      </p:sp>
      <p:sp>
        <p:nvSpPr>
          <p:cNvPr id="2251" name="Google Shape;2251;p28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108</a:t>
            </a:fld>
            <a:endParaRPr/>
          </a:p>
        </p:txBody>
      </p:sp>
      <p:sp>
        <p:nvSpPr>
          <p:cNvPr id="2252" name="Google Shape;2252;p282"/>
          <p:cNvSpPr txBox="1"/>
          <p:nvPr/>
        </p:nvSpPr>
        <p:spPr>
          <a:xfrm>
            <a:off x="822087" y="736835"/>
            <a:ext cx="3971476" cy="3780640"/>
          </a:xfrm>
          <a:prstGeom prst="rect">
            <a:avLst/>
          </a:prstGeom>
          <a:noFill/>
          <a:ln>
            <a:noFill/>
          </a:ln>
        </p:spPr>
        <p:txBody>
          <a:bodyPr spcFirstLastPara="1" wrap="square" lIns="75575" tIns="37775" rIns="75575" bIns="37775" anchor="t" anchorCtr="0">
            <a:noAutofit/>
          </a:bodyPr>
          <a:lstStyle/>
          <a:p>
            <a:pPr marL="381000" marR="0" lvl="0" indent="-381000" algn="l" rtl="0">
              <a:spcBef>
                <a:spcPts val="0"/>
              </a:spcBef>
              <a:spcAft>
                <a:spcPts val="0"/>
              </a:spcAft>
              <a:buClr>
                <a:schemeClr val="dk1"/>
              </a:buClr>
              <a:buSzPts val="1800"/>
              <a:buFont typeface="Arial"/>
              <a:buChar char="•"/>
            </a:pPr>
            <a:r>
              <a:rPr lang="en" sz="2000" dirty="0">
                <a:solidFill>
                  <a:schemeClr val="dk1"/>
                </a:solidFill>
                <a:latin typeface="Calibri"/>
                <a:ea typeface="Calibri"/>
                <a:cs typeface="Calibri"/>
                <a:sym typeface="Calibri"/>
              </a:rPr>
              <a:t>Dial Up</a:t>
            </a:r>
            <a:endParaRPr dirty="0"/>
          </a:p>
          <a:p>
            <a:pPr marL="762000" marR="0" lvl="1" indent="-3810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PPP</a:t>
            </a:r>
            <a:endParaRPr dirty="0"/>
          </a:p>
          <a:p>
            <a:pPr marL="1130300" marR="0" lvl="2" indent="-3683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PAP, CHAP EAP</a:t>
            </a:r>
            <a:endParaRPr dirty="0"/>
          </a:p>
          <a:p>
            <a:pPr marL="381000" marR="0" lvl="0" indent="-381000" algn="l" rtl="0">
              <a:spcBef>
                <a:spcPts val="0"/>
              </a:spcBef>
              <a:spcAft>
                <a:spcPts val="0"/>
              </a:spcAft>
              <a:buClr>
                <a:schemeClr val="dk1"/>
              </a:buClr>
              <a:buSzPts val="1800"/>
              <a:buFont typeface="Arial"/>
              <a:buChar char="•"/>
            </a:pPr>
            <a:r>
              <a:rPr lang="en" sz="2000" dirty="0">
                <a:solidFill>
                  <a:schemeClr val="dk1"/>
                </a:solidFill>
                <a:latin typeface="Calibri"/>
                <a:ea typeface="Calibri"/>
                <a:cs typeface="Calibri"/>
                <a:sym typeface="Calibri"/>
              </a:rPr>
              <a:t>Tunneling </a:t>
            </a:r>
            <a:endParaRPr dirty="0"/>
          </a:p>
          <a:p>
            <a:pPr marL="762000" marR="0" lvl="1" indent="-3810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PPTP</a:t>
            </a:r>
            <a:endParaRPr dirty="0"/>
          </a:p>
          <a:p>
            <a:pPr marL="1130300" marR="0" lvl="2" indent="-3683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PAP, CHAP EAP</a:t>
            </a:r>
            <a:endParaRPr dirty="0"/>
          </a:p>
          <a:p>
            <a:pPr marL="1130300" marR="0" lvl="2" indent="-3683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MPPE</a:t>
            </a:r>
            <a:endParaRPr dirty="0"/>
          </a:p>
          <a:p>
            <a:pPr marL="762000" marR="0" lvl="1" indent="-3810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GRE</a:t>
            </a:r>
            <a:endParaRPr dirty="0"/>
          </a:p>
          <a:p>
            <a:pPr marL="762000" marR="0" lvl="1" indent="-3810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L2TP</a:t>
            </a:r>
            <a:endParaRPr dirty="0"/>
          </a:p>
          <a:p>
            <a:pPr marL="1130300" marR="0" lvl="2" indent="-3683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IPSEC</a:t>
            </a:r>
            <a:endParaRPr dirty="0"/>
          </a:p>
          <a:p>
            <a:pPr marL="762000" marR="0" lvl="1" indent="-381000" algn="l" rtl="0">
              <a:spcBef>
                <a:spcPts val="0"/>
              </a:spcBef>
              <a:spcAft>
                <a:spcPts val="0"/>
              </a:spcAft>
              <a:buClr>
                <a:schemeClr val="dk1"/>
              </a:buClr>
              <a:buSzPts val="1800"/>
              <a:buFont typeface="Arial"/>
              <a:buChar char="•"/>
            </a:pPr>
            <a:r>
              <a:rPr lang="en" sz="2000" b="0" i="0" u="none" strike="noStrike" cap="none" dirty="0">
                <a:solidFill>
                  <a:schemeClr val="dk1"/>
                </a:solidFill>
                <a:latin typeface="Calibri"/>
                <a:ea typeface="Calibri"/>
                <a:cs typeface="Calibri"/>
                <a:sym typeface="Calibri"/>
              </a:rPr>
              <a:t>IPSEC</a:t>
            </a:r>
            <a:endParaRPr dirty="0"/>
          </a:p>
          <a:p>
            <a:pPr marL="381000" marR="0" lvl="0" indent="0" algn="l" rtl="0">
              <a:lnSpc>
                <a:spcPct val="100000"/>
              </a:lnSpc>
              <a:spcBef>
                <a:spcPts val="0"/>
              </a:spcBef>
              <a:spcAft>
                <a:spcPts val="0"/>
              </a:spcAft>
              <a:buNone/>
            </a:pPr>
            <a:endParaRPr dirty="0"/>
          </a:p>
        </p:txBody>
      </p:sp>
      <p:sp>
        <p:nvSpPr>
          <p:cNvPr id="2253" name="Google Shape;2253;p282"/>
          <p:cNvSpPr txBox="1"/>
          <p:nvPr/>
        </p:nvSpPr>
        <p:spPr>
          <a:xfrm>
            <a:off x="4987000" y="1116375"/>
            <a:ext cx="2837700" cy="3401100"/>
          </a:xfrm>
          <a:prstGeom prst="rect">
            <a:avLst/>
          </a:prstGeom>
          <a:noFill/>
          <a:ln>
            <a:noFill/>
          </a:ln>
        </p:spPr>
        <p:txBody>
          <a:bodyPr spcFirstLastPara="1" wrap="square" lIns="91425" tIns="91425" rIns="91425" bIns="91425" anchor="t" anchorCtr="0">
            <a:noAutofit/>
          </a:bodyPr>
          <a:lstStyle/>
          <a:p>
            <a:pPr marL="381000" lvl="0" indent="-381000" algn="l" rtl="0">
              <a:spcBef>
                <a:spcPts val="0"/>
              </a:spcBef>
              <a:spcAft>
                <a:spcPts val="0"/>
              </a:spcAft>
              <a:buClr>
                <a:schemeClr val="dk1"/>
              </a:buClr>
              <a:buSzPts val="1800"/>
              <a:buChar char="•"/>
            </a:pPr>
            <a:r>
              <a:rPr lang="en" sz="2000" dirty="0">
                <a:solidFill>
                  <a:schemeClr val="dk1"/>
                </a:solidFill>
                <a:latin typeface="Calibri"/>
                <a:ea typeface="Calibri"/>
                <a:cs typeface="Calibri"/>
                <a:sym typeface="Calibri"/>
              </a:rPr>
              <a:t>Wireless</a:t>
            </a:r>
            <a:endParaRPr dirty="0">
              <a:solidFill>
                <a:schemeClr val="dk1"/>
              </a:solidFill>
            </a:endParaRPr>
          </a:p>
          <a:p>
            <a:pPr marL="762000" lvl="1" indent="-381000" algn="l" rtl="0">
              <a:spcBef>
                <a:spcPts val="0"/>
              </a:spcBef>
              <a:spcAft>
                <a:spcPts val="0"/>
              </a:spcAft>
              <a:buClr>
                <a:schemeClr val="dk1"/>
              </a:buClr>
              <a:buSzPts val="1800"/>
              <a:buChar char="•"/>
            </a:pPr>
            <a:r>
              <a:rPr lang="en" sz="2000" dirty="0">
                <a:solidFill>
                  <a:schemeClr val="dk1"/>
                </a:solidFill>
                <a:latin typeface="Calibri"/>
                <a:ea typeface="Calibri"/>
                <a:cs typeface="Calibri"/>
                <a:sym typeface="Calibri"/>
              </a:rPr>
              <a:t>Encryption</a:t>
            </a:r>
            <a:endParaRPr dirty="0">
              <a:solidFill>
                <a:schemeClr val="dk1"/>
              </a:solidFill>
            </a:endParaRPr>
          </a:p>
          <a:p>
            <a:pPr marL="1130300" lvl="2" indent="-368300" algn="l" rtl="0">
              <a:spcBef>
                <a:spcPts val="0"/>
              </a:spcBef>
              <a:spcAft>
                <a:spcPts val="0"/>
              </a:spcAft>
              <a:buClr>
                <a:schemeClr val="dk1"/>
              </a:buClr>
              <a:buSzPts val="1800"/>
              <a:buChar char="•"/>
            </a:pPr>
            <a:r>
              <a:rPr lang="en" sz="2000" dirty="0">
                <a:solidFill>
                  <a:schemeClr val="dk1"/>
                </a:solidFill>
                <a:latin typeface="Calibri"/>
                <a:ea typeface="Calibri"/>
                <a:cs typeface="Calibri"/>
                <a:sym typeface="Calibri"/>
              </a:rPr>
              <a:t>WEP, WPA, WPA II</a:t>
            </a:r>
            <a:endParaRPr dirty="0">
              <a:solidFill>
                <a:schemeClr val="dk1"/>
              </a:solidFill>
            </a:endParaRPr>
          </a:p>
          <a:p>
            <a:pPr marL="381000" lvl="0" indent="-381000" algn="l" rtl="0">
              <a:spcBef>
                <a:spcPts val="0"/>
              </a:spcBef>
              <a:spcAft>
                <a:spcPts val="0"/>
              </a:spcAft>
              <a:buClr>
                <a:schemeClr val="dk1"/>
              </a:buClr>
              <a:buSzPts val="1800"/>
              <a:buChar char="•"/>
            </a:pPr>
            <a:r>
              <a:rPr lang="en" sz="2000" dirty="0">
                <a:solidFill>
                  <a:schemeClr val="dk1"/>
                </a:solidFill>
                <a:latin typeface="Calibri"/>
                <a:ea typeface="Calibri"/>
                <a:cs typeface="Calibri"/>
                <a:sym typeface="Calibri"/>
              </a:rPr>
              <a:t>Authentication	</a:t>
            </a:r>
            <a:endParaRPr dirty="0">
              <a:solidFill>
                <a:schemeClr val="dk1"/>
              </a:solidFill>
            </a:endParaRPr>
          </a:p>
          <a:p>
            <a:pPr marL="762000" lvl="1" indent="-381000" algn="l" rtl="0">
              <a:spcBef>
                <a:spcPts val="0"/>
              </a:spcBef>
              <a:spcAft>
                <a:spcPts val="0"/>
              </a:spcAft>
              <a:buClr>
                <a:schemeClr val="dk1"/>
              </a:buClr>
              <a:buSzPts val="1800"/>
              <a:buChar char="•"/>
            </a:pPr>
            <a:r>
              <a:rPr lang="en" sz="2000" dirty="0">
                <a:solidFill>
                  <a:schemeClr val="dk1"/>
                </a:solidFill>
                <a:latin typeface="Calibri"/>
                <a:ea typeface="Calibri"/>
                <a:cs typeface="Calibri"/>
                <a:sym typeface="Calibri"/>
              </a:rPr>
              <a:t>802.1x</a:t>
            </a:r>
            <a:endParaRPr dirty="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57"/>
        <p:cNvGrpSpPr/>
        <p:nvPr/>
      </p:nvGrpSpPr>
      <p:grpSpPr>
        <a:xfrm>
          <a:off x="0" y="0"/>
          <a:ext cx="0" cy="0"/>
          <a:chOff x="0" y="0"/>
          <a:chExt cx="0" cy="0"/>
        </a:xfrm>
      </p:grpSpPr>
      <p:sp>
        <p:nvSpPr>
          <p:cNvPr id="2258" name="Google Shape;2258;p283"/>
          <p:cNvSpPr txBox="1">
            <a:spLocks noGrp="1"/>
          </p:cNvSpPr>
          <p:nvPr>
            <p:ph type="title"/>
          </p:nvPr>
        </p:nvSpPr>
        <p:spPr>
          <a:xfrm>
            <a:off x="787774" y="102337"/>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Dial-up</a:t>
            </a:r>
            <a:endParaRPr sz="1200" dirty="0"/>
          </a:p>
        </p:txBody>
      </p:sp>
      <p:sp>
        <p:nvSpPr>
          <p:cNvPr id="2259" name="Google Shape;2259;p28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109</a:t>
            </a:fld>
            <a:endParaRPr/>
          </a:p>
        </p:txBody>
      </p:sp>
      <p:sp>
        <p:nvSpPr>
          <p:cNvPr id="2260" name="Google Shape;2260;p283"/>
          <p:cNvSpPr txBox="1">
            <a:spLocks noGrp="1"/>
          </p:cNvSpPr>
          <p:nvPr>
            <p:ph type="body" idx="4294967295"/>
          </p:nvPr>
        </p:nvSpPr>
        <p:spPr>
          <a:xfrm>
            <a:off x="0" y="726140"/>
            <a:ext cx="4424082" cy="2065945"/>
          </a:xfrm>
          <a:prstGeom prst="rect">
            <a:avLst/>
          </a:prstGeom>
          <a:noFill/>
          <a:ln>
            <a:noFill/>
          </a:ln>
        </p:spPr>
        <p:txBody>
          <a:bodyPr spcFirstLastPara="1" wrap="square" lIns="75575" tIns="37775" rIns="75575" bIns="37775" anchor="t" anchorCtr="0">
            <a:noAutofit/>
          </a:bodyPr>
          <a:lstStyle/>
          <a:p>
            <a:pPr marL="387350" marR="0" lvl="0" indent="-342900" algn="l" rtl="0">
              <a:lnSpc>
                <a:spcPct val="90000"/>
              </a:lnSpc>
              <a:spcBef>
                <a:spcPts val="0"/>
              </a:spcBef>
              <a:spcAft>
                <a:spcPts val="0"/>
              </a:spcAft>
              <a:buClr>
                <a:schemeClr val="dk1"/>
              </a:buClr>
              <a:buSzPts val="1900"/>
              <a:buFont typeface="Arial" panose="020B0604020202020204" pitchFamily="34" charset="0"/>
              <a:buChar char="•"/>
            </a:pPr>
            <a:r>
              <a:rPr lang="en" sz="2000" b="0" i="0" u="none" strike="noStrike" cap="none" dirty="0">
                <a:solidFill>
                  <a:schemeClr val="dk1"/>
                </a:solidFill>
                <a:latin typeface="Calibri"/>
                <a:ea typeface="Calibri"/>
                <a:cs typeface="Calibri"/>
                <a:sym typeface="Calibri"/>
              </a:rPr>
              <a:t>PPP Point to Point </a:t>
            </a:r>
            <a:r>
              <a:rPr lang="en" sz="1800" b="0" i="0" u="none" strike="noStrike" cap="none" dirty="0">
                <a:solidFill>
                  <a:schemeClr val="dk1"/>
                </a:solidFill>
                <a:latin typeface="Calibri"/>
                <a:ea typeface="Calibri"/>
                <a:cs typeface="Calibri"/>
                <a:sym typeface="Calibri"/>
              </a:rPr>
              <a:t>Protocol</a:t>
            </a:r>
            <a:r>
              <a:rPr lang="en" sz="2000" b="0" i="0" u="none" strike="noStrike" cap="none" dirty="0">
                <a:solidFill>
                  <a:schemeClr val="dk1"/>
                </a:solidFill>
                <a:latin typeface="Calibri"/>
                <a:ea typeface="Calibri"/>
                <a:cs typeface="Calibri"/>
                <a:sym typeface="Calibri"/>
              </a:rPr>
              <a:t>:  Provides Layer 2 framing for dial-up.  Needs other protocols for security</a:t>
            </a:r>
            <a:endParaRPr dirty="0"/>
          </a:p>
          <a:p>
            <a:pPr marL="603250" marR="0" lvl="1" indent="-285750" algn="l" rtl="0">
              <a:lnSpc>
                <a:spcPct val="90000"/>
              </a:lnSpc>
              <a:spcBef>
                <a:spcPts val="3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Encryption:  MPPE</a:t>
            </a:r>
            <a:endParaRPr dirty="0"/>
          </a:p>
          <a:p>
            <a:pPr marL="603250" marR="0" lvl="1" indent="-285750" algn="l" rtl="0">
              <a:lnSpc>
                <a:spcPct val="90000"/>
              </a:lnSpc>
              <a:spcBef>
                <a:spcPts val="3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Authentication:</a:t>
            </a:r>
            <a:endParaRPr dirty="0"/>
          </a:p>
          <a:p>
            <a:pPr marL="806450" marR="0" lvl="2" indent="-285750" algn="l" rtl="0">
              <a:lnSpc>
                <a:spcPct val="90000"/>
              </a:lnSpc>
              <a:spcBef>
                <a:spcPts val="300"/>
              </a:spcBef>
              <a:spcAft>
                <a:spcPts val="0"/>
              </a:spcAft>
              <a:buClr>
                <a:schemeClr val="dk1"/>
              </a:buClr>
              <a:buSzPts val="14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PAP (Password Authentication Protocol):  Clear Text</a:t>
            </a:r>
            <a:endParaRPr dirty="0"/>
          </a:p>
          <a:p>
            <a:pPr marL="806450" marR="0" lvl="2" indent="-285750" algn="l" rtl="0">
              <a:lnSpc>
                <a:spcPct val="90000"/>
              </a:lnSpc>
              <a:spcBef>
                <a:spcPts val="300"/>
              </a:spcBef>
              <a:spcAft>
                <a:spcPts val="0"/>
              </a:spcAft>
              <a:buClr>
                <a:schemeClr val="dk1"/>
              </a:buClr>
              <a:buSzPts val="14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CHAP (Challenge Handshake Authentication Protocol) Client responds to a challenge from the server.  The only way the client can answer correctly is if the correct password had been entered.</a:t>
            </a:r>
            <a:endParaRPr dirty="0"/>
          </a:p>
          <a:p>
            <a:pPr marL="806450" marR="0" lvl="2" indent="-285750" algn="l" rtl="0">
              <a:lnSpc>
                <a:spcPct val="90000"/>
              </a:lnSpc>
              <a:spcBef>
                <a:spcPts val="300"/>
              </a:spcBef>
              <a:spcAft>
                <a:spcPts val="1600"/>
              </a:spcAft>
              <a:buClr>
                <a:schemeClr val="dk1"/>
              </a:buClr>
              <a:buSzPts val="14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EAP (Extensible Authentication Protocol) Extends capabilities beyond passwords (smart cards, biometrics</a:t>
            </a:r>
            <a:r>
              <a:rPr lang="en" b="0" i="0" u="none" strike="noStrike" cap="none" dirty="0">
                <a:solidFill>
                  <a:schemeClr val="dk1"/>
                </a:solidFill>
                <a:latin typeface="Calibri"/>
                <a:ea typeface="Calibri"/>
                <a:cs typeface="Calibri"/>
                <a:sym typeface="Calibri"/>
              </a:rPr>
              <a:t>, token devices, etc)</a:t>
            </a:r>
            <a:endParaRPr sz="1200" dirty="0"/>
          </a:p>
        </p:txBody>
      </p:sp>
      <p:pic>
        <p:nvPicPr>
          <p:cNvPr id="3075" name="Picture 3" descr="Image result for dial up networking">
            <a:hlinkClick r:id="rId3"/>
            <a:extLst>
              <a:ext uri="{FF2B5EF4-FFF2-40B4-BE49-F238E27FC236}">
                <a16:creationId xmlns:a16="http://schemas.microsoft.com/office/drawing/2014/main" id="{088385D7-2A35-43B0-BC05-5CF0C685F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60048"/>
            <a:ext cx="4424082" cy="2823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20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
        <p:nvSpPr>
          <p:cNvPr id="1584" name="Google Shape;1584;p205"/>
          <p:cNvSpPr txBox="1">
            <a:spLocks noGrp="1"/>
          </p:cNvSpPr>
          <p:nvPr>
            <p:ph type="body" idx="4294967295"/>
          </p:nvPr>
        </p:nvSpPr>
        <p:spPr>
          <a:xfrm>
            <a:off x="349795" y="1144462"/>
            <a:ext cx="3677100" cy="2113800"/>
          </a:xfrm>
          <a:prstGeom prst="rect">
            <a:avLst/>
          </a:prstGeom>
          <a:noFill/>
          <a:ln>
            <a:noFill/>
          </a:ln>
        </p:spPr>
        <p:txBody>
          <a:bodyPr spcFirstLastPara="1" wrap="square" lIns="75575" tIns="37775" rIns="75575" bIns="37775" anchor="t" anchorCtr="0">
            <a:noAutofit/>
          </a:bodyPr>
          <a:lstStyle/>
          <a:p>
            <a:pPr marL="469900" marR="0" lvl="1" indent="-158750" algn="l" rtl="0">
              <a:lnSpc>
                <a:spcPct val="7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Three Rules:</a:t>
            </a:r>
            <a:endParaRPr sz="1200"/>
          </a:p>
          <a:p>
            <a:pPr marL="469900" marR="0" lvl="1" indent="-158750" algn="l" rtl="0">
              <a:lnSpc>
                <a:spcPct val="7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Simple integrity axiom – “no read down” – A Subject cannot read data from an object of lower integrity level.</a:t>
            </a:r>
            <a:endParaRPr sz="1200"/>
          </a:p>
          <a:p>
            <a:pPr marL="469900" marR="0" lvl="1" indent="-158750" algn="l" rtl="0">
              <a:lnSpc>
                <a:spcPct val="7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 Integrity axiom – “no write up” – A Subject cannot write data to an object at a higher integrity level.</a:t>
            </a:r>
            <a:endParaRPr sz="1200"/>
          </a:p>
          <a:p>
            <a:pPr marL="469900" marR="0" lvl="1" indent="-158750" algn="l" rtl="0">
              <a:lnSpc>
                <a:spcPct val="7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Invocation property – A subject cannot invoke (call upon) subjects at a higher integrity level.</a:t>
            </a:r>
            <a:endParaRPr sz="1200"/>
          </a:p>
          <a:p>
            <a:pPr marL="469900" marR="0" lvl="1" indent="-50800" algn="l" rtl="0">
              <a:lnSpc>
                <a:spcPct val="70000"/>
              </a:lnSpc>
              <a:spcBef>
                <a:spcPts val="300"/>
              </a:spcBef>
              <a:spcAft>
                <a:spcPts val="160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1585" name="Google Shape;1585;p205"/>
          <p:cNvSpPr/>
          <p:nvPr/>
        </p:nvSpPr>
        <p:spPr>
          <a:xfrm>
            <a:off x="1803379" y="324383"/>
            <a:ext cx="5416200" cy="391200"/>
          </a:xfrm>
          <a:prstGeom prst="rect">
            <a:avLst/>
          </a:prstGeom>
          <a:noFill/>
          <a:ln>
            <a:noFill/>
          </a:ln>
        </p:spPr>
        <p:txBody>
          <a:bodyPr spcFirstLastPara="1" wrap="square" lIns="75575" tIns="37775" rIns="75575" bIns="37775" anchor="t" anchorCtr="0">
            <a:noAutofit/>
          </a:bodyPr>
          <a:lstStyle/>
          <a:p>
            <a:pPr marL="0" marR="0" lvl="0" indent="0" algn="r" rtl="0">
              <a:lnSpc>
                <a:spcPct val="90000"/>
              </a:lnSpc>
              <a:spcBef>
                <a:spcPts val="0"/>
              </a:spcBef>
              <a:spcAft>
                <a:spcPts val="0"/>
              </a:spcAft>
              <a:buNone/>
            </a:pPr>
            <a:r>
              <a:rPr lang="en" sz="3000">
                <a:solidFill>
                  <a:schemeClr val="dk1"/>
                </a:solidFill>
                <a:latin typeface="Calibri"/>
                <a:ea typeface="Calibri"/>
                <a:cs typeface="Calibri"/>
                <a:sym typeface="Calibri"/>
              </a:rPr>
              <a:t>Biba Integrity Model</a:t>
            </a:r>
            <a:endParaRPr sz="1200"/>
          </a:p>
        </p:txBody>
      </p:sp>
      <p:grpSp>
        <p:nvGrpSpPr>
          <p:cNvPr id="1586" name="Google Shape;1586;p205"/>
          <p:cNvGrpSpPr/>
          <p:nvPr/>
        </p:nvGrpSpPr>
        <p:grpSpPr>
          <a:xfrm>
            <a:off x="4291263" y="1710203"/>
            <a:ext cx="4431367" cy="2062446"/>
            <a:chOff x="5792190" y="2054548"/>
            <a:chExt cx="5908489" cy="3777374"/>
          </a:xfrm>
        </p:grpSpPr>
        <p:pic>
          <p:nvPicPr>
            <p:cNvPr id="1587" name="Google Shape;1587;p205"/>
            <p:cNvPicPr preferRelativeResize="0"/>
            <p:nvPr/>
          </p:nvPicPr>
          <p:blipFill rotWithShape="1">
            <a:blip r:embed="rId3">
              <a:alphaModFix/>
            </a:blip>
            <a:srcRect/>
            <a:stretch/>
          </p:blipFill>
          <p:spPr>
            <a:xfrm>
              <a:off x="5792190" y="2054548"/>
              <a:ext cx="5908489" cy="3777374"/>
            </a:xfrm>
            <a:prstGeom prst="rect">
              <a:avLst/>
            </a:prstGeom>
            <a:noFill/>
            <a:ln>
              <a:noFill/>
            </a:ln>
          </p:spPr>
        </p:pic>
        <p:pic>
          <p:nvPicPr>
            <p:cNvPr id="1588" name="Google Shape;1588;p205"/>
            <p:cNvPicPr preferRelativeResize="0"/>
            <p:nvPr/>
          </p:nvPicPr>
          <p:blipFill rotWithShape="1">
            <a:blip r:embed="rId4">
              <a:alphaModFix/>
            </a:blip>
            <a:srcRect/>
            <a:stretch/>
          </p:blipFill>
          <p:spPr>
            <a:xfrm>
              <a:off x="7089913" y="2902847"/>
              <a:ext cx="397565" cy="465348"/>
            </a:xfrm>
            <a:prstGeom prst="rect">
              <a:avLst/>
            </a:prstGeom>
            <a:noFill/>
            <a:ln>
              <a:noFill/>
            </a:ln>
          </p:spPr>
        </p:pic>
        <p:pic>
          <p:nvPicPr>
            <p:cNvPr id="1589" name="Google Shape;1589;p205"/>
            <p:cNvPicPr preferRelativeResize="0"/>
            <p:nvPr/>
          </p:nvPicPr>
          <p:blipFill rotWithShape="1">
            <a:blip r:embed="rId4">
              <a:alphaModFix/>
            </a:blip>
            <a:srcRect/>
            <a:stretch/>
          </p:blipFill>
          <p:spPr>
            <a:xfrm>
              <a:off x="8877507" y="4453351"/>
              <a:ext cx="161925" cy="257175"/>
            </a:xfrm>
            <a:prstGeom prst="rect">
              <a:avLst/>
            </a:prstGeom>
            <a:noFill/>
            <a:ln>
              <a:noFill/>
            </a:ln>
          </p:spPr>
        </p:pic>
        <p:pic>
          <p:nvPicPr>
            <p:cNvPr id="1590" name="Google Shape;1590;p205"/>
            <p:cNvPicPr preferRelativeResize="0"/>
            <p:nvPr/>
          </p:nvPicPr>
          <p:blipFill rotWithShape="1">
            <a:blip r:embed="rId4">
              <a:alphaModFix/>
            </a:blip>
            <a:srcRect/>
            <a:stretch/>
          </p:blipFill>
          <p:spPr>
            <a:xfrm>
              <a:off x="10495722" y="4208188"/>
              <a:ext cx="356879" cy="502338"/>
            </a:xfrm>
            <a:prstGeom prst="rect">
              <a:avLst/>
            </a:prstGeom>
            <a:noFill/>
            <a:ln>
              <a:noFill/>
            </a:ln>
          </p:spPr>
        </p:pic>
        <p:pic>
          <p:nvPicPr>
            <p:cNvPr id="1591" name="Google Shape;1591;p205"/>
            <p:cNvPicPr preferRelativeResize="0"/>
            <p:nvPr/>
          </p:nvPicPr>
          <p:blipFill rotWithShape="1">
            <a:blip r:embed="rId4">
              <a:alphaModFix/>
            </a:blip>
            <a:srcRect/>
            <a:stretch/>
          </p:blipFill>
          <p:spPr>
            <a:xfrm>
              <a:off x="10495722" y="2958204"/>
              <a:ext cx="259401" cy="411990"/>
            </a:xfrm>
            <a:prstGeom prst="rect">
              <a:avLst/>
            </a:prstGeom>
            <a:noFill/>
            <a:ln>
              <a:noFill/>
            </a:ln>
          </p:spPr>
        </p:pic>
        <p:pic>
          <p:nvPicPr>
            <p:cNvPr id="1592" name="Google Shape;1592;p205"/>
            <p:cNvPicPr preferRelativeResize="0"/>
            <p:nvPr/>
          </p:nvPicPr>
          <p:blipFill rotWithShape="1">
            <a:blip r:embed="rId5">
              <a:alphaModFix/>
            </a:blip>
            <a:srcRect/>
            <a:stretch/>
          </p:blipFill>
          <p:spPr>
            <a:xfrm>
              <a:off x="7131325" y="2902847"/>
              <a:ext cx="342900" cy="605322"/>
            </a:xfrm>
            <a:prstGeom prst="rect">
              <a:avLst/>
            </a:prstGeom>
            <a:noFill/>
            <a:ln>
              <a:noFill/>
            </a:ln>
          </p:spPr>
        </p:pic>
        <p:pic>
          <p:nvPicPr>
            <p:cNvPr id="1593" name="Google Shape;1593;p205"/>
            <p:cNvPicPr preferRelativeResize="0"/>
            <p:nvPr/>
          </p:nvPicPr>
          <p:blipFill rotWithShape="1">
            <a:blip r:embed="rId5">
              <a:alphaModFix/>
            </a:blip>
            <a:srcRect/>
            <a:stretch/>
          </p:blipFill>
          <p:spPr>
            <a:xfrm rot="10800000">
              <a:off x="8787019" y="4162428"/>
              <a:ext cx="342900" cy="548098"/>
            </a:xfrm>
            <a:prstGeom prst="rect">
              <a:avLst/>
            </a:prstGeom>
            <a:noFill/>
            <a:ln>
              <a:noFill/>
            </a:ln>
          </p:spPr>
        </p:pic>
        <p:pic>
          <p:nvPicPr>
            <p:cNvPr id="1594" name="Google Shape;1594;p205"/>
            <p:cNvPicPr preferRelativeResize="0"/>
            <p:nvPr/>
          </p:nvPicPr>
          <p:blipFill rotWithShape="1">
            <a:blip r:embed="rId5">
              <a:alphaModFix/>
            </a:blip>
            <a:srcRect/>
            <a:stretch/>
          </p:blipFill>
          <p:spPr>
            <a:xfrm>
              <a:off x="10495722" y="2902847"/>
              <a:ext cx="342900" cy="605322"/>
            </a:xfrm>
            <a:prstGeom prst="rect">
              <a:avLst/>
            </a:prstGeom>
            <a:noFill/>
            <a:ln>
              <a:noFill/>
            </a:ln>
          </p:spPr>
        </p:pic>
        <p:pic>
          <p:nvPicPr>
            <p:cNvPr id="1595" name="Google Shape;1595;p205"/>
            <p:cNvPicPr preferRelativeResize="0"/>
            <p:nvPr/>
          </p:nvPicPr>
          <p:blipFill rotWithShape="1">
            <a:blip r:embed="rId5">
              <a:alphaModFix/>
            </a:blip>
            <a:srcRect/>
            <a:stretch/>
          </p:blipFill>
          <p:spPr>
            <a:xfrm rot="10800000">
              <a:off x="10453972" y="4108818"/>
              <a:ext cx="342900" cy="601708"/>
            </a:xfrm>
            <a:prstGeom prst="rect">
              <a:avLst/>
            </a:prstGeom>
            <a:noFill/>
            <a:ln>
              <a:noFill/>
            </a:ln>
          </p:spPr>
        </p:pic>
        <p:grpSp>
          <p:nvGrpSpPr>
            <p:cNvPr id="1596" name="Google Shape;1596;p205"/>
            <p:cNvGrpSpPr/>
            <p:nvPr/>
          </p:nvGrpSpPr>
          <p:grpSpPr>
            <a:xfrm>
              <a:off x="7165947" y="4499307"/>
              <a:ext cx="273704" cy="308570"/>
              <a:chOff x="7979465" y="844062"/>
              <a:chExt cx="222000" cy="371100"/>
            </a:xfrm>
          </p:grpSpPr>
          <p:cxnSp>
            <p:nvCxnSpPr>
              <p:cNvPr id="1597" name="Google Shape;1597;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598" name="Google Shape;1598;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grpSp>
          <p:nvGrpSpPr>
            <p:cNvPr id="1599" name="Google Shape;1599;p205"/>
            <p:cNvGrpSpPr/>
            <p:nvPr/>
          </p:nvGrpSpPr>
          <p:grpSpPr>
            <a:xfrm>
              <a:off x="8821901" y="2954235"/>
              <a:ext cx="273704" cy="308570"/>
              <a:chOff x="7979465" y="844062"/>
              <a:chExt cx="222000" cy="371100"/>
            </a:xfrm>
          </p:grpSpPr>
          <p:cxnSp>
            <p:nvCxnSpPr>
              <p:cNvPr id="1600" name="Google Shape;1600;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601" name="Google Shape;1601;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grpSp>
          <p:nvGrpSpPr>
            <p:cNvPr id="1602" name="Google Shape;1602;p205"/>
            <p:cNvGrpSpPr/>
            <p:nvPr/>
          </p:nvGrpSpPr>
          <p:grpSpPr>
            <a:xfrm>
              <a:off x="10509255" y="2987428"/>
              <a:ext cx="273704" cy="308570"/>
              <a:chOff x="7979465" y="844062"/>
              <a:chExt cx="222000" cy="371100"/>
            </a:xfrm>
          </p:grpSpPr>
          <p:cxnSp>
            <p:nvCxnSpPr>
              <p:cNvPr id="1603" name="Google Shape;1603;p205"/>
              <p:cNvCxnSpPr/>
              <p:nvPr/>
            </p:nvCxnSpPr>
            <p:spPr>
              <a:xfrm>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cxnSp>
            <p:nvCxnSpPr>
              <p:cNvPr id="1604" name="Google Shape;1604;p205"/>
              <p:cNvCxnSpPr/>
              <p:nvPr/>
            </p:nvCxnSpPr>
            <p:spPr>
              <a:xfrm flipH="1">
                <a:off x="7979465" y="844062"/>
                <a:ext cx="222000" cy="371100"/>
              </a:xfrm>
              <a:prstGeom prst="straightConnector1">
                <a:avLst/>
              </a:prstGeom>
              <a:noFill/>
              <a:ln w="38100" cap="flat" cmpd="sng">
                <a:solidFill>
                  <a:srgbClr val="FF0000"/>
                </a:solidFill>
                <a:prstDash val="solid"/>
                <a:miter lim="800000"/>
                <a:headEnd type="none" w="sm" len="sm"/>
                <a:tailEnd type="none" w="sm" len="sm"/>
              </a:ln>
            </p:spPr>
          </p:cxnSp>
        </p:grpSp>
        <p:sp>
          <p:nvSpPr>
            <p:cNvPr id="1605" name="Google Shape;1605;p205"/>
            <p:cNvSpPr txBox="1"/>
            <p:nvPr/>
          </p:nvSpPr>
          <p:spPr>
            <a:xfrm>
              <a:off x="6896736" y="5118756"/>
              <a:ext cx="783900" cy="666000"/>
            </a:xfrm>
            <a:prstGeom prst="rect">
              <a:avLst/>
            </a:prstGeom>
            <a:solidFill>
              <a:srgbClr val="548135"/>
            </a:solid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Simple Integrity Axiom</a:t>
              </a:r>
              <a:endParaRPr sz="1200"/>
            </a:p>
          </p:txBody>
        </p:sp>
        <p:sp>
          <p:nvSpPr>
            <p:cNvPr id="1606" name="Google Shape;1606;p205"/>
            <p:cNvSpPr txBox="1"/>
            <p:nvPr/>
          </p:nvSpPr>
          <p:spPr>
            <a:xfrm>
              <a:off x="8521148" y="5146659"/>
              <a:ext cx="1101600" cy="666000"/>
            </a:xfrm>
            <a:prstGeom prst="rect">
              <a:avLst/>
            </a:prstGeom>
            <a:solidFill>
              <a:srgbClr val="548135"/>
            </a:solid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*_Integrity Axiom</a:t>
              </a:r>
              <a:endParaRPr sz="1200"/>
            </a:p>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sp>
          <p:nvSpPr>
            <p:cNvPr id="1607" name="Google Shape;1607;p205"/>
            <p:cNvSpPr txBox="1"/>
            <p:nvPr/>
          </p:nvSpPr>
          <p:spPr>
            <a:xfrm>
              <a:off x="10202573" y="5145007"/>
              <a:ext cx="1105200" cy="666000"/>
            </a:xfrm>
            <a:prstGeom prst="rect">
              <a:avLst/>
            </a:prstGeom>
            <a:solidFill>
              <a:srgbClr val="548135"/>
            </a:solid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800">
                  <a:solidFill>
                    <a:schemeClr val="dk1"/>
                  </a:solidFill>
                  <a:latin typeface="Calibri"/>
                  <a:ea typeface="Calibri"/>
                  <a:cs typeface="Calibri"/>
                  <a:sym typeface="Calibri"/>
                </a:rPr>
                <a:t>Invocation Property</a:t>
              </a:r>
              <a:endParaRPr sz="1200"/>
            </a:p>
            <a:p>
              <a:pPr marL="0" marR="0" lvl="0" indent="0" algn="l" rtl="0">
                <a:spcBef>
                  <a:spcPts val="0"/>
                </a:spcBef>
                <a:spcAft>
                  <a:spcPts val="0"/>
                </a:spcAft>
                <a:buNone/>
              </a:pPr>
              <a:endParaRPr sz="800">
                <a:solidFill>
                  <a:schemeClr val="dk1"/>
                </a:solidFill>
                <a:latin typeface="Calibri"/>
                <a:ea typeface="Calibri"/>
                <a:cs typeface="Calibri"/>
                <a:sym typeface="Calibri"/>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Tunneling </a:t>
            </a:r>
          </a:p>
        </p:txBody>
      </p:sp>
    </p:spTree>
    <p:extLst>
      <p:ext uri="{BB962C8B-B14F-4D97-AF65-F5344CB8AC3E}">
        <p14:creationId xmlns:p14="http://schemas.microsoft.com/office/powerpoint/2010/main" val="1194566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284"/>
          <p:cNvSpPr txBox="1">
            <a:spLocks noGrp="1"/>
          </p:cNvSpPr>
          <p:nvPr>
            <p:ph type="title"/>
          </p:nvPr>
        </p:nvSpPr>
        <p:spPr>
          <a:xfrm>
            <a:off x="628650" y="0"/>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Tunneling</a:t>
            </a:r>
            <a:endParaRPr sz="1200" dirty="0"/>
          </a:p>
        </p:txBody>
      </p:sp>
      <p:sp>
        <p:nvSpPr>
          <p:cNvPr id="2266" name="Google Shape;2266;p28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111</a:t>
            </a:fld>
            <a:endParaRPr/>
          </a:p>
        </p:txBody>
      </p:sp>
      <p:pic>
        <p:nvPicPr>
          <p:cNvPr id="3" name="Picture 2">
            <a:extLst>
              <a:ext uri="{FF2B5EF4-FFF2-40B4-BE49-F238E27FC236}">
                <a16:creationId xmlns:a16="http://schemas.microsoft.com/office/drawing/2014/main" id="{3E0B56F1-0E18-4FB4-8430-58F6942240E1}"/>
              </a:ext>
            </a:extLst>
          </p:cNvPr>
          <p:cNvPicPr>
            <a:picLocks noChangeAspect="1"/>
          </p:cNvPicPr>
          <p:nvPr/>
        </p:nvPicPr>
        <p:blipFill>
          <a:blip r:embed="rId3"/>
          <a:stretch>
            <a:fillRect/>
          </a:stretch>
        </p:blipFill>
        <p:spPr>
          <a:xfrm>
            <a:off x="900112" y="2571750"/>
            <a:ext cx="7343775" cy="2123678"/>
          </a:xfrm>
          <a:prstGeom prst="rect">
            <a:avLst/>
          </a:prstGeom>
        </p:spPr>
      </p:pic>
      <p:sp>
        <p:nvSpPr>
          <p:cNvPr id="2267" name="Google Shape;2267;p284"/>
          <p:cNvSpPr txBox="1">
            <a:spLocks noGrp="1"/>
          </p:cNvSpPr>
          <p:nvPr>
            <p:ph type="body" idx="4294967295"/>
          </p:nvPr>
        </p:nvSpPr>
        <p:spPr>
          <a:xfrm>
            <a:off x="282389" y="770944"/>
            <a:ext cx="7691717" cy="3057839"/>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800" b="0" i="0" u="none" strike="noStrike" cap="none" dirty="0">
                <a:solidFill>
                  <a:schemeClr val="dk1"/>
                </a:solidFill>
                <a:latin typeface="Calibri"/>
                <a:ea typeface="Calibri"/>
                <a:cs typeface="Calibri"/>
                <a:sym typeface="Calibri"/>
              </a:rPr>
              <a:t>A  function of VPNs - Tunnel encapsulates one protocol within another </a:t>
            </a:r>
            <a:r>
              <a:rPr lang="en-US" sz="1800" b="0" i="0" u="none" strike="noStrike" cap="none" dirty="0">
                <a:solidFill>
                  <a:schemeClr val="dk1"/>
                </a:solidFill>
                <a:latin typeface="Calibri"/>
                <a:ea typeface="Calibri"/>
                <a:cs typeface="Calibri"/>
                <a:sym typeface="Calibri"/>
              </a:rPr>
              <a:t>creating </a:t>
            </a:r>
            <a:r>
              <a:rPr lang="en" sz="1800" b="0" i="0" u="none" strike="noStrike" cap="none" dirty="0">
                <a:solidFill>
                  <a:schemeClr val="dk1"/>
                </a:solidFill>
                <a:latin typeface="Calibri"/>
                <a:ea typeface="Calibri"/>
                <a:cs typeface="Calibri"/>
                <a:sym typeface="Calibri"/>
              </a:rPr>
              <a:t>a virtual network.</a:t>
            </a:r>
            <a:endParaRPr sz="1100" dirty="0"/>
          </a:p>
          <a:p>
            <a:pPr marL="152400" marR="0" lvl="0" indent="-146050" algn="l" rtl="0">
              <a:lnSpc>
                <a:spcPct val="90000"/>
              </a:lnSpc>
              <a:spcBef>
                <a:spcPts val="70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Can encrypt original IP headers</a:t>
            </a:r>
            <a:endParaRPr sz="1100" dirty="0"/>
          </a:p>
          <a:p>
            <a:pPr marL="152400" marR="0" lvl="0" indent="-146050" algn="l" rtl="0">
              <a:lnSpc>
                <a:spcPct val="90000"/>
              </a:lnSpc>
              <a:spcBef>
                <a:spcPts val="70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Can encrypts data</a:t>
            </a:r>
            <a:endParaRPr sz="1100" dirty="0"/>
          </a:p>
          <a:p>
            <a:pPr marL="152400" marR="0" lvl="0" indent="-146050" algn="l" rtl="0">
              <a:lnSpc>
                <a:spcPct val="90000"/>
              </a:lnSpc>
              <a:spcBef>
                <a:spcPts val="70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Allows for routing non routable protocols and IP addresses</a:t>
            </a:r>
            <a:endParaRPr sz="1100" dirty="0"/>
          </a:p>
          <a:p>
            <a:pPr marL="152400" marR="0" lvl="0" indent="-146050" algn="l" rtl="0">
              <a:lnSpc>
                <a:spcPct val="90000"/>
              </a:lnSpc>
              <a:spcBef>
                <a:spcPts val="70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Can provide remote/internal IP addresses</a:t>
            </a:r>
            <a:endParaRPr sz="1100" dirty="0"/>
          </a:p>
          <a:p>
            <a:pPr marL="152400" marR="0" lvl="0" indent="-152400" algn="l" rtl="0">
              <a:lnSpc>
                <a:spcPct val="90000"/>
              </a:lnSpc>
              <a:spcBef>
                <a:spcPts val="700"/>
              </a:spcBef>
              <a:spcAft>
                <a:spcPts val="0"/>
              </a:spcAft>
              <a:buClr>
                <a:schemeClr val="dk1"/>
              </a:buClr>
              <a:buSzPts val="1900"/>
              <a:buFont typeface="Noto Sans Symbols"/>
              <a:buNone/>
            </a:pPr>
            <a:endParaRPr sz="1800" b="0" i="0" u="none" strike="noStrike" cap="none" dirty="0">
              <a:solidFill>
                <a:schemeClr val="dk1"/>
              </a:solidFill>
              <a:latin typeface="Calibri"/>
              <a:ea typeface="Calibri"/>
              <a:cs typeface="Calibri"/>
              <a:sym typeface="Calibri"/>
            </a:endParaRPr>
          </a:p>
          <a:p>
            <a:pPr marL="152400" marR="0" lvl="0" indent="-25400" algn="l" rtl="0">
              <a:lnSpc>
                <a:spcPct val="90000"/>
              </a:lnSpc>
              <a:spcBef>
                <a:spcPts val="700"/>
              </a:spcBef>
              <a:spcAft>
                <a:spcPts val="0"/>
              </a:spcAft>
              <a:buClr>
                <a:schemeClr val="dk1"/>
              </a:buClr>
              <a:buSzPts val="1900"/>
              <a:buFont typeface="Arial"/>
              <a:buNone/>
            </a:pPr>
            <a:endParaRPr sz="1800" b="0" i="0" u="none" strike="noStrike" cap="none" dirty="0">
              <a:solidFill>
                <a:schemeClr val="dk1"/>
              </a:solidFill>
              <a:latin typeface="Calibri"/>
              <a:ea typeface="Calibri"/>
              <a:cs typeface="Calibri"/>
              <a:sym typeface="Calibri"/>
            </a:endParaRPr>
          </a:p>
          <a:p>
            <a:pPr marL="152400" marR="0" lvl="0" indent="-25400" algn="l" rtl="0">
              <a:lnSpc>
                <a:spcPct val="90000"/>
              </a:lnSpc>
              <a:spcBef>
                <a:spcPts val="700"/>
              </a:spcBef>
              <a:spcAft>
                <a:spcPts val="0"/>
              </a:spcAft>
              <a:buClr>
                <a:schemeClr val="dk1"/>
              </a:buClr>
              <a:buSzPts val="1900"/>
              <a:buFont typeface="Arial"/>
              <a:buNone/>
            </a:pPr>
            <a:endParaRPr sz="1800" b="0" i="0" u="none" strike="noStrike" cap="none" dirty="0">
              <a:solidFill>
                <a:schemeClr val="dk1"/>
              </a:solidFill>
              <a:latin typeface="Calibri"/>
              <a:ea typeface="Calibri"/>
              <a:cs typeface="Calibri"/>
              <a:sym typeface="Calibri"/>
            </a:endParaRPr>
          </a:p>
          <a:p>
            <a:pPr marL="152400" marR="0" lvl="0" indent="-25400" algn="l" rtl="0">
              <a:lnSpc>
                <a:spcPct val="90000"/>
              </a:lnSpc>
              <a:spcBef>
                <a:spcPts val="700"/>
              </a:spcBef>
              <a:spcAft>
                <a:spcPts val="0"/>
              </a:spcAft>
              <a:buClr>
                <a:schemeClr val="dk1"/>
              </a:buClr>
              <a:buSzPts val="1900"/>
              <a:buFont typeface="Arial"/>
              <a:buNone/>
            </a:pPr>
            <a:endParaRPr sz="1800" b="0" i="0" u="none" strike="noStrike" cap="none" dirty="0">
              <a:solidFill>
                <a:schemeClr val="dk1"/>
              </a:solidFill>
              <a:latin typeface="Calibri"/>
              <a:ea typeface="Calibri"/>
              <a:cs typeface="Calibri"/>
              <a:sym typeface="Calibri"/>
            </a:endParaRPr>
          </a:p>
          <a:p>
            <a:pPr marL="152400" marR="0" lvl="0" indent="-25400" algn="l" rtl="0">
              <a:lnSpc>
                <a:spcPct val="90000"/>
              </a:lnSpc>
              <a:spcBef>
                <a:spcPts val="700"/>
              </a:spcBef>
              <a:spcAft>
                <a:spcPts val="1600"/>
              </a:spcAft>
              <a:buClr>
                <a:schemeClr val="dk1"/>
              </a:buClr>
              <a:buSzPts val="19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28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Tunneling protocols</a:t>
            </a:r>
            <a:endParaRPr sz="1200"/>
          </a:p>
        </p:txBody>
      </p:sp>
      <p:sp>
        <p:nvSpPr>
          <p:cNvPr id="2273" name="Google Shape;2273;p28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112</a:t>
            </a:fld>
            <a:endParaRPr/>
          </a:p>
        </p:txBody>
      </p:sp>
      <p:sp>
        <p:nvSpPr>
          <p:cNvPr id="2274" name="Google Shape;2274;p285"/>
          <p:cNvSpPr txBox="1">
            <a:spLocks noGrp="1"/>
          </p:cNvSpPr>
          <p:nvPr>
            <p:ph type="body" idx="4294967295"/>
          </p:nvPr>
        </p:nvSpPr>
        <p:spPr>
          <a:xfrm>
            <a:off x="873651" y="1384050"/>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2600"/>
              <a:buFont typeface="Noto Sans Symbols"/>
              <a:buNone/>
            </a:pPr>
            <a:r>
              <a:rPr lang="en" sz="2600" b="0" i="0" u="none" strike="noStrike" cap="none" dirty="0">
                <a:solidFill>
                  <a:schemeClr val="dk1"/>
                </a:solidFill>
                <a:latin typeface="Calibri"/>
                <a:ea typeface="Calibri"/>
                <a:cs typeface="Calibri"/>
                <a:sym typeface="Calibri"/>
              </a:rPr>
              <a:t>Different protocols</a:t>
            </a:r>
            <a:endParaRPr sz="1200" dirty="0"/>
          </a:p>
          <a:p>
            <a:pPr marL="469900" marR="0" lvl="1" indent="-158750" algn="l" rtl="0">
              <a:lnSpc>
                <a:spcPct val="90000"/>
              </a:lnSpc>
              <a:spcBef>
                <a:spcPts val="300"/>
              </a:spcBef>
              <a:spcAft>
                <a:spcPts val="0"/>
              </a:spcAft>
              <a:buClr>
                <a:schemeClr val="dk1"/>
              </a:buClr>
              <a:buSzPts val="2300"/>
              <a:buFont typeface="Arial"/>
              <a:buChar char="•"/>
            </a:pPr>
            <a:r>
              <a:rPr lang="en" sz="2300" b="0" i="0" u="none" strike="noStrike" cap="none" dirty="0">
                <a:solidFill>
                  <a:schemeClr val="dk1"/>
                </a:solidFill>
                <a:latin typeface="Calibri"/>
                <a:ea typeface="Calibri"/>
                <a:cs typeface="Calibri"/>
                <a:sym typeface="Calibri"/>
              </a:rPr>
              <a:t>PPTP</a:t>
            </a:r>
            <a:endParaRPr sz="1200" dirty="0"/>
          </a:p>
          <a:p>
            <a:pPr marL="469900" marR="0" lvl="1" indent="-158750" algn="l" rtl="0">
              <a:lnSpc>
                <a:spcPct val="90000"/>
              </a:lnSpc>
              <a:spcBef>
                <a:spcPts val="300"/>
              </a:spcBef>
              <a:spcAft>
                <a:spcPts val="0"/>
              </a:spcAft>
              <a:buClr>
                <a:schemeClr val="dk1"/>
              </a:buClr>
              <a:buSzPts val="2300"/>
              <a:buFont typeface="Arial"/>
              <a:buChar char="•"/>
            </a:pPr>
            <a:r>
              <a:rPr lang="en" sz="2300" b="0" i="0" u="none" strike="noStrike" cap="none" dirty="0">
                <a:solidFill>
                  <a:schemeClr val="dk1"/>
                </a:solidFill>
                <a:latin typeface="Calibri"/>
                <a:ea typeface="Calibri"/>
                <a:cs typeface="Calibri"/>
                <a:sym typeface="Calibri"/>
              </a:rPr>
              <a:t>L2TP</a:t>
            </a:r>
            <a:endParaRPr sz="1200" dirty="0"/>
          </a:p>
          <a:p>
            <a:pPr marL="469900" marR="0" lvl="1" indent="-158750" algn="l" rtl="0">
              <a:lnSpc>
                <a:spcPct val="90000"/>
              </a:lnSpc>
              <a:spcBef>
                <a:spcPts val="300"/>
              </a:spcBef>
              <a:spcAft>
                <a:spcPts val="0"/>
              </a:spcAft>
              <a:buClr>
                <a:schemeClr val="dk1"/>
              </a:buClr>
              <a:buSzPts val="2300"/>
              <a:buFont typeface="Arial"/>
              <a:buChar char="•"/>
            </a:pPr>
            <a:r>
              <a:rPr lang="en" sz="2300" b="0" i="0" u="none" strike="noStrike" cap="none" dirty="0">
                <a:solidFill>
                  <a:schemeClr val="dk1"/>
                </a:solidFill>
                <a:latin typeface="Calibri"/>
                <a:ea typeface="Calibri"/>
                <a:cs typeface="Calibri"/>
                <a:sym typeface="Calibri"/>
              </a:rPr>
              <a:t>IPSEC</a:t>
            </a:r>
            <a:endParaRPr sz="1200" dirty="0"/>
          </a:p>
          <a:p>
            <a:pPr marL="469900" marR="0" lvl="1" indent="-158750" algn="l" rtl="0">
              <a:lnSpc>
                <a:spcPct val="90000"/>
              </a:lnSpc>
              <a:spcBef>
                <a:spcPts val="300"/>
              </a:spcBef>
              <a:spcAft>
                <a:spcPts val="1600"/>
              </a:spcAft>
              <a:buClr>
                <a:schemeClr val="dk1"/>
              </a:buClr>
              <a:buSzPts val="2300"/>
              <a:buFont typeface="Arial"/>
              <a:buChar char="•"/>
            </a:pPr>
            <a:r>
              <a:rPr lang="en" sz="2300" b="0" i="0" u="none" strike="noStrike" cap="none" dirty="0">
                <a:solidFill>
                  <a:schemeClr val="dk1"/>
                </a:solidFill>
                <a:latin typeface="Calibri"/>
                <a:ea typeface="Calibri"/>
                <a:cs typeface="Calibri"/>
                <a:sym typeface="Calibri"/>
              </a:rPr>
              <a:t>GRE</a:t>
            </a:r>
            <a:endParaRPr sz="1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28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PPTP </a:t>
            </a:r>
            <a:endParaRPr sz="1200"/>
          </a:p>
        </p:txBody>
      </p:sp>
      <p:sp>
        <p:nvSpPr>
          <p:cNvPr id="2280" name="Google Shape;2280;p28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113</a:t>
            </a:fld>
            <a:endParaRPr/>
          </a:p>
        </p:txBody>
      </p:sp>
      <p:sp>
        <p:nvSpPr>
          <p:cNvPr id="2281" name="Google Shape;2281;p286"/>
          <p:cNvSpPr txBox="1">
            <a:spLocks noGrp="1"/>
          </p:cNvSpPr>
          <p:nvPr>
            <p:ph type="body" idx="4294967295"/>
          </p:nvPr>
        </p:nvSpPr>
        <p:spPr>
          <a:xfrm>
            <a:off x="1108364" y="1268025"/>
            <a:ext cx="6580800" cy="23754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80000"/>
              </a:lnSpc>
              <a:spcBef>
                <a:spcPts val="0"/>
              </a:spcBef>
              <a:spcAft>
                <a:spcPts val="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Point to Point Tunneling Protocol</a:t>
            </a:r>
            <a:endParaRPr sz="1200"/>
          </a:p>
          <a:p>
            <a:pPr marL="279400" marR="0" lvl="0" indent="-228600" algn="l" rtl="0">
              <a:lnSpc>
                <a:spcPct val="80000"/>
              </a:lnSpc>
              <a:spcBef>
                <a:spcPts val="700"/>
              </a:spcBef>
              <a:spcAft>
                <a:spcPts val="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Based on PPP (uses MPPE for encryption and PAP, CHAP or EAP for authentication)</a:t>
            </a:r>
            <a:endParaRPr sz="1200"/>
          </a:p>
          <a:p>
            <a:pPr marL="330200" marR="0" lvl="0" indent="-285750" algn="l" rtl="0">
              <a:lnSpc>
                <a:spcPct val="8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Lead by Microsoft protocol for a tunneling VPN</a:t>
            </a:r>
            <a:endParaRPr sz="1200"/>
          </a:p>
          <a:p>
            <a:pPr marL="330200" marR="0" lvl="0" indent="-285750" algn="l" rtl="0">
              <a:lnSpc>
                <a:spcPct val="8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Only works across IP networks</a:t>
            </a:r>
            <a:endParaRPr sz="1200"/>
          </a:p>
          <a:p>
            <a:pPr marL="330200" marR="0" lvl="0" indent="-285750" algn="l" rtl="0">
              <a:lnSpc>
                <a:spcPct val="8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Remote user connects to ISP, gets an Internet Address</a:t>
            </a:r>
            <a:endParaRPr sz="1200"/>
          </a:p>
          <a:p>
            <a:pPr marL="330200" marR="0" lvl="0" indent="-285750" algn="l" rtl="0">
              <a:lnSpc>
                <a:spcPct val="8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Establishes VPN connection to work VPN server, get’s Internal IP address.</a:t>
            </a:r>
            <a:endParaRPr sz="1200"/>
          </a:p>
          <a:p>
            <a:pPr marL="330200" marR="0" lvl="0" indent="-285750" algn="l" rtl="0">
              <a:lnSpc>
                <a:spcPct val="8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Sends private IP packets encrypted within other IP packets.</a:t>
            </a:r>
            <a:endParaRPr sz="1200"/>
          </a:p>
          <a:p>
            <a:pPr marL="279400" marR="0" lvl="0" indent="-114300" algn="l" rtl="0">
              <a:lnSpc>
                <a:spcPct val="80000"/>
              </a:lnSpc>
              <a:spcBef>
                <a:spcPts val="700"/>
              </a:spcBef>
              <a:spcAft>
                <a:spcPts val="1600"/>
              </a:spcAft>
              <a:buClr>
                <a:schemeClr val="dk1"/>
              </a:buClr>
              <a:buSzPts val="1900"/>
              <a:buFont typeface="Noto Sans Symbols"/>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28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L2TP</a:t>
            </a:r>
            <a:endParaRPr sz="1200"/>
          </a:p>
        </p:txBody>
      </p:sp>
      <p:sp>
        <p:nvSpPr>
          <p:cNvPr id="2287" name="Google Shape;2287;p28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114</a:t>
            </a:fld>
            <a:endParaRPr/>
          </a:p>
        </p:txBody>
      </p:sp>
      <p:sp>
        <p:nvSpPr>
          <p:cNvPr id="2288" name="Google Shape;2288;p287"/>
          <p:cNvSpPr txBox="1">
            <a:spLocks noGrp="1"/>
          </p:cNvSpPr>
          <p:nvPr>
            <p:ph type="body" idx="4294967295"/>
          </p:nvPr>
        </p:nvSpPr>
        <p:spPr>
          <a:xfrm>
            <a:off x="628650" y="1540141"/>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Layer 2 Tunneling Protocol</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Cisco designed L2F to break free of dependence on IP networks, but kept it proprietary.</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L2TP was a combination of L2F and PPTP</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Designed to be implemented in software solutions</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THERE IS NO SECURITY with L2TP.  It MUST use IPSec to secure</a:t>
            </a:r>
            <a:endParaRPr sz="1200"/>
          </a:p>
          <a:p>
            <a:pPr marL="152400" marR="0" lvl="0" indent="-152400" algn="l" rtl="0">
              <a:lnSpc>
                <a:spcPct val="90000"/>
              </a:lnSpc>
              <a:spcBef>
                <a:spcPts val="700"/>
              </a:spcBef>
              <a:spcAft>
                <a:spcPts val="160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	</a:t>
            </a:r>
            <a:endParaRPr sz="12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28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Generic Routing Encapsulation (GRE)</a:t>
            </a:r>
            <a:endParaRPr sz="1200"/>
          </a:p>
        </p:txBody>
      </p:sp>
      <p:sp>
        <p:nvSpPr>
          <p:cNvPr id="2294" name="Google Shape;2294;p28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115</a:t>
            </a:fld>
            <a:endParaRPr/>
          </a:p>
        </p:txBody>
      </p:sp>
      <p:sp>
        <p:nvSpPr>
          <p:cNvPr id="2295" name="Google Shape;2295;p288"/>
          <p:cNvSpPr/>
          <p:nvPr/>
        </p:nvSpPr>
        <p:spPr>
          <a:xfrm>
            <a:off x="1103134" y="1268216"/>
            <a:ext cx="6373200" cy="26070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200">
                <a:solidFill>
                  <a:srgbClr val="333333"/>
                </a:solidFill>
                <a:latin typeface="Verdana"/>
                <a:ea typeface="Verdana"/>
                <a:cs typeface="Verdana"/>
                <a:sym typeface="Verdana"/>
              </a:rPr>
              <a:t>Point to point link between two networks. It adds </a:t>
            </a:r>
            <a:r>
              <a:rPr lang="en" sz="1500">
                <a:solidFill>
                  <a:schemeClr val="dk1"/>
                </a:solidFill>
                <a:latin typeface="Calibri"/>
                <a:ea typeface="Calibri"/>
                <a:cs typeface="Calibri"/>
                <a:sym typeface="Calibri"/>
              </a:rPr>
              <a:t>an extra IP header to the original packet.  Much more frequently used in the past to encapsulate AppleTalk, IPX and other older protocols.</a:t>
            </a:r>
            <a:endParaRPr sz="1200">
              <a:solidFill>
                <a:srgbClr val="333333"/>
              </a:solidFill>
              <a:latin typeface="Verdana"/>
              <a:ea typeface="Verdana"/>
              <a:cs typeface="Verdana"/>
              <a:sym typeface="Verdana"/>
            </a:endParaRPr>
          </a:p>
          <a:p>
            <a:pPr marL="0" marR="0" lvl="0" indent="-76200" algn="l" rtl="0">
              <a:spcBef>
                <a:spcPts val="0"/>
              </a:spcBef>
              <a:spcAft>
                <a:spcPts val="0"/>
              </a:spcAft>
              <a:buClr>
                <a:srgbClr val="333333"/>
              </a:buClr>
              <a:buSzPts val="1200"/>
              <a:buFont typeface="Arial"/>
              <a:buChar char="•"/>
            </a:pPr>
            <a:r>
              <a:rPr lang="en" sz="1200" b="1">
                <a:solidFill>
                  <a:srgbClr val="333333"/>
                </a:solidFill>
                <a:latin typeface="Verdana"/>
                <a:ea typeface="Verdana"/>
                <a:cs typeface="Verdana"/>
                <a:sym typeface="Verdana"/>
              </a:rPr>
              <a:t>Data encapsulation</a:t>
            </a:r>
            <a:r>
              <a:rPr lang="en" sz="1200">
                <a:solidFill>
                  <a:srgbClr val="333333"/>
                </a:solidFill>
                <a:latin typeface="Verdana"/>
                <a:ea typeface="Verdana"/>
                <a:cs typeface="Verdana"/>
                <a:sym typeface="Verdana"/>
              </a:rPr>
              <a:t> – GRE tunnels encapsulate packets that allow protocols to traverse an incompatible network.  For example, to route IPv4 packets across a network that only uses IPv6.</a:t>
            </a:r>
            <a:endParaRPr sz="1200"/>
          </a:p>
          <a:p>
            <a:pPr marL="0" marR="0" lvl="0" indent="-76200" algn="l" rtl="0">
              <a:spcBef>
                <a:spcPts val="0"/>
              </a:spcBef>
              <a:spcAft>
                <a:spcPts val="0"/>
              </a:spcAft>
              <a:buClr>
                <a:srgbClr val="333333"/>
              </a:buClr>
              <a:buSzPts val="1200"/>
              <a:buFont typeface="Arial"/>
              <a:buChar char="•"/>
            </a:pPr>
            <a:r>
              <a:rPr lang="en" sz="1200" b="1">
                <a:solidFill>
                  <a:srgbClr val="333333"/>
                </a:solidFill>
                <a:latin typeface="Verdana"/>
                <a:ea typeface="Verdana"/>
                <a:cs typeface="Verdana"/>
                <a:sym typeface="Verdana"/>
              </a:rPr>
              <a:t>Simplicity</a:t>
            </a:r>
            <a:r>
              <a:rPr lang="en" sz="1200">
                <a:solidFill>
                  <a:srgbClr val="333333"/>
                </a:solidFill>
                <a:latin typeface="Verdana"/>
                <a:ea typeface="Verdana"/>
                <a:cs typeface="Verdana"/>
                <a:sym typeface="Verdana"/>
              </a:rPr>
              <a:t> – GRE tunnels lack mechanisms related to flow-control and security by default. This lack of features can ease the configuration process. However, you probably don’t want to transfer data in an unencrypted form across a public network; therefore, GRE tunnels can be supplemented by the IPSec suite of protocols for security purposes. In addition, GRE tunnels can forward data from non-contiguous networks through a single tunnel, which is something VPNs cannot do.</a:t>
            </a:r>
            <a:endParaRPr sz="1200"/>
          </a:p>
          <a:p>
            <a:pPr marL="0" marR="0" lvl="0" indent="-76200" algn="l" rtl="0">
              <a:spcBef>
                <a:spcPts val="0"/>
              </a:spcBef>
              <a:spcAft>
                <a:spcPts val="0"/>
              </a:spcAft>
              <a:buClr>
                <a:srgbClr val="333333"/>
              </a:buClr>
              <a:buSzPts val="1200"/>
              <a:buFont typeface="Arial"/>
              <a:buChar char="•"/>
            </a:pPr>
            <a:r>
              <a:rPr lang="en" sz="1200" b="1">
                <a:solidFill>
                  <a:srgbClr val="333333"/>
                </a:solidFill>
                <a:latin typeface="Verdana"/>
                <a:ea typeface="Verdana"/>
                <a:cs typeface="Verdana"/>
                <a:sym typeface="Verdana"/>
              </a:rPr>
              <a:t>Multicast traffic forwarding</a:t>
            </a:r>
            <a:r>
              <a:rPr lang="en" sz="1200">
                <a:solidFill>
                  <a:srgbClr val="333333"/>
                </a:solidFill>
                <a:latin typeface="Verdana"/>
                <a:ea typeface="Verdana"/>
                <a:cs typeface="Verdana"/>
                <a:sym typeface="Verdana"/>
              </a:rPr>
              <a:t> – GRE tunnels can be used to forward multicast traffic, whereas a VPN cannot. Because of this, multicast traffic such as advertisements sent by routing protocols can be easily transferred between remote sites when using a GRE tunnel.</a:t>
            </a:r>
            <a:endParaRPr sz="1200" b="0" i="0" u="none" strike="noStrike">
              <a:solidFill>
                <a:srgbClr val="333333"/>
              </a:solidFill>
              <a:latin typeface="Verdana"/>
              <a:ea typeface="Verdana"/>
              <a:cs typeface="Verdana"/>
              <a:sym typeface="Verdan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Wireless Networking</a:t>
            </a:r>
          </a:p>
        </p:txBody>
      </p:sp>
    </p:spTree>
    <p:extLst>
      <p:ext uri="{BB962C8B-B14F-4D97-AF65-F5344CB8AC3E}">
        <p14:creationId xmlns:p14="http://schemas.microsoft.com/office/powerpoint/2010/main" val="12787142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1AFC-2251-4E2C-B9A2-B8F524377AAD}"/>
              </a:ext>
            </a:extLst>
          </p:cNvPr>
          <p:cNvSpPr>
            <a:spLocks noGrp="1"/>
          </p:cNvSpPr>
          <p:nvPr>
            <p:ph type="title"/>
          </p:nvPr>
        </p:nvSpPr>
        <p:spPr>
          <a:xfrm>
            <a:off x="628650" y="99473"/>
            <a:ext cx="7886700" cy="994200"/>
          </a:xfrm>
        </p:spPr>
        <p:txBody>
          <a:bodyPr/>
          <a:lstStyle/>
          <a:p>
            <a:r>
              <a:rPr lang="en-US" dirty="0"/>
              <a:t>Wireless  Networking</a:t>
            </a:r>
          </a:p>
        </p:txBody>
      </p:sp>
      <p:pic>
        <p:nvPicPr>
          <p:cNvPr id="4099" name="Picture 3" descr="Image result for wireless network">
            <a:hlinkClick r:id="rId2"/>
            <a:extLst>
              <a:ext uri="{FF2B5EF4-FFF2-40B4-BE49-F238E27FC236}">
                <a16:creationId xmlns:a16="http://schemas.microsoft.com/office/drawing/2014/main" id="{688F4C81-2883-4283-AE4D-C60EF4253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423" y="1548674"/>
            <a:ext cx="2774392" cy="21627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DE55A2-850F-4902-96CC-5D4AA3D079B2}"/>
              </a:ext>
            </a:extLst>
          </p:cNvPr>
          <p:cNvSpPr/>
          <p:nvPr/>
        </p:nvSpPr>
        <p:spPr>
          <a:xfrm>
            <a:off x="251185" y="1093673"/>
            <a:ext cx="5661211" cy="3208571"/>
          </a:xfrm>
          <a:prstGeom prst="rect">
            <a:avLst/>
          </a:prstGeom>
        </p:spPr>
        <p:txBody>
          <a:bodyPr wrap="square">
            <a:spAutoFit/>
          </a:bodyPr>
          <a:lstStyle/>
          <a:p>
            <a:pPr algn="just">
              <a:buFont typeface="Arial" panose="020B0604020202020204" pitchFamily="34" charset="0"/>
              <a:buChar char="•"/>
            </a:pPr>
            <a:r>
              <a:rPr lang="en-US" sz="1350" b="1" dirty="0">
                <a:latin typeface="Verdana" panose="020B0604030504040204" pitchFamily="34" charset="0"/>
              </a:rPr>
              <a:t>Mobility</a:t>
            </a:r>
            <a:r>
              <a:rPr lang="en-US" sz="1350" dirty="0">
                <a:latin typeface="Verdana" panose="020B0604030504040204" pitchFamily="34" charset="0"/>
              </a:rPr>
              <a:t> − A wireless communications system allows users to conduct business from anywhere without</a:t>
            </a:r>
          </a:p>
          <a:p>
            <a:pPr algn="just">
              <a:buFont typeface="Arial" panose="020B0604020202020204" pitchFamily="34" charset="0"/>
              <a:buChar char="•"/>
            </a:pPr>
            <a:r>
              <a:rPr lang="en-US" sz="1350" b="1" dirty="0">
                <a:latin typeface="Verdana" panose="020B0604030504040204" pitchFamily="34" charset="0"/>
              </a:rPr>
              <a:t>Reachability</a:t>
            </a:r>
            <a:r>
              <a:rPr lang="en-US" sz="1350" dirty="0">
                <a:latin typeface="Verdana" panose="020B0604030504040204" pitchFamily="34" charset="0"/>
              </a:rPr>
              <a:t> − Wireless communication systems enable people to be stay connected and be reachable, regardless of their location.</a:t>
            </a:r>
          </a:p>
          <a:p>
            <a:pPr algn="just">
              <a:buFont typeface="Arial" panose="020B0604020202020204" pitchFamily="34" charset="0"/>
              <a:buChar char="•"/>
            </a:pPr>
            <a:r>
              <a:rPr lang="en-US" sz="1350" b="1" dirty="0">
                <a:latin typeface="Verdana" panose="020B0604030504040204" pitchFamily="34" charset="0"/>
              </a:rPr>
              <a:t>Simplicity</a:t>
            </a:r>
            <a:r>
              <a:rPr lang="en-US" sz="1350" dirty="0">
                <a:latin typeface="Verdana" panose="020B0604030504040204" pitchFamily="34" charset="0"/>
              </a:rPr>
              <a:t> − Wireless communication system are easy and fast to deploy in comparison of cabled network.  Caution: Ease of use is often the enemy of security!</a:t>
            </a:r>
          </a:p>
          <a:p>
            <a:pPr algn="just">
              <a:buFont typeface="Arial" panose="020B0604020202020204" pitchFamily="34" charset="0"/>
              <a:buChar char="•"/>
            </a:pPr>
            <a:r>
              <a:rPr lang="en-US" sz="1350" b="1" dirty="0">
                <a:latin typeface="Verdana" panose="020B0604030504040204" pitchFamily="34" charset="0"/>
              </a:rPr>
              <a:t>Maintainability</a:t>
            </a:r>
            <a:r>
              <a:rPr lang="en-US" sz="1350" dirty="0">
                <a:latin typeface="Verdana" panose="020B0604030504040204" pitchFamily="34" charset="0"/>
              </a:rPr>
              <a:t> − In a wireless system, you do not have to spend too much cost and time to maintain the network setup.</a:t>
            </a:r>
          </a:p>
          <a:p>
            <a:pPr algn="just">
              <a:buFont typeface="Arial" panose="020B0604020202020204" pitchFamily="34" charset="0"/>
              <a:buChar char="•"/>
            </a:pPr>
            <a:r>
              <a:rPr lang="en-US" sz="1350" b="1" dirty="0">
                <a:latin typeface="Verdana" panose="020B0604030504040204" pitchFamily="34" charset="0"/>
              </a:rPr>
              <a:t>Roaming Services</a:t>
            </a:r>
            <a:r>
              <a:rPr lang="en-US" sz="1350" dirty="0">
                <a:latin typeface="Verdana" panose="020B0604030504040204" pitchFamily="34" charset="0"/>
              </a:rPr>
              <a:t> − Using a wireless network system, you can provide service any where any time including train, buses, airplanes etc.</a:t>
            </a:r>
          </a:p>
          <a:p>
            <a:pPr algn="just">
              <a:buFont typeface="Arial" panose="020B0604020202020204" pitchFamily="34" charset="0"/>
              <a:buChar char="•"/>
            </a:pPr>
            <a:r>
              <a:rPr lang="en-US" sz="1350" b="1" dirty="0">
                <a:latin typeface="Verdana" panose="020B0604030504040204" pitchFamily="34" charset="0"/>
              </a:rPr>
              <a:t>Additional Services</a:t>
            </a:r>
            <a:r>
              <a:rPr lang="en-US" sz="1350" dirty="0">
                <a:latin typeface="Verdana" panose="020B0604030504040204" pitchFamily="34" charset="0"/>
              </a:rPr>
              <a:t> − Wireless communication systems provide various smart services like SMS and MMS</a:t>
            </a:r>
          </a:p>
        </p:txBody>
      </p:sp>
    </p:spTree>
    <p:extLst>
      <p:ext uri="{BB962C8B-B14F-4D97-AF65-F5344CB8AC3E}">
        <p14:creationId xmlns:p14="http://schemas.microsoft.com/office/powerpoint/2010/main" val="3763857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28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Wireless security problems</a:t>
            </a:r>
            <a:endParaRPr sz="1200"/>
          </a:p>
        </p:txBody>
      </p:sp>
      <p:sp>
        <p:nvSpPr>
          <p:cNvPr id="2301" name="Google Shape;2301;p28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118</a:t>
            </a:fld>
            <a:endParaRPr/>
          </a:p>
        </p:txBody>
      </p:sp>
      <p:sp>
        <p:nvSpPr>
          <p:cNvPr id="2302" name="Google Shape;2302;p289"/>
          <p:cNvSpPr txBox="1">
            <a:spLocks noGrp="1"/>
          </p:cNvSpPr>
          <p:nvPr>
            <p:ph type="body" idx="4294967295"/>
          </p:nvPr>
        </p:nvSpPr>
        <p:spPr>
          <a:xfrm>
            <a:off x="817588" y="1644466"/>
            <a:ext cx="56370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Unauthorized access</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sniffing</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War driving</a:t>
            </a:r>
            <a:endParaRPr sz="1200" dirty="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Unauthorized access points (Man in the middle)</a:t>
            </a:r>
            <a:endParaRPr sz="1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06"/>
        <p:cNvGrpSpPr/>
        <p:nvPr/>
      </p:nvGrpSpPr>
      <p:grpSpPr>
        <a:xfrm>
          <a:off x="0" y="0"/>
          <a:ext cx="0" cy="0"/>
          <a:chOff x="0" y="0"/>
          <a:chExt cx="0" cy="0"/>
        </a:xfrm>
      </p:grpSpPr>
      <p:sp>
        <p:nvSpPr>
          <p:cNvPr id="2307" name="Google Shape;2307;p290"/>
          <p:cNvSpPr txBox="1">
            <a:spLocks noGrp="1"/>
          </p:cNvSpPr>
          <p:nvPr>
            <p:ph type="title"/>
          </p:nvPr>
        </p:nvSpPr>
        <p:spPr>
          <a:xfrm>
            <a:off x="628650" y="-30956"/>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Wireless Security</a:t>
            </a:r>
            <a:endParaRPr sz="1200" dirty="0"/>
          </a:p>
        </p:txBody>
      </p:sp>
      <p:sp>
        <p:nvSpPr>
          <p:cNvPr id="2308" name="Google Shape;2308;p29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119</a:t>
            </a:fld>
            <a:endParaRPr/>
          </a:p>
        </p:txBody>
      </p:sp>
      <p:sp>
        <p:nvSpPr>
          <p:cNvPr id="2309" name="Google Shape;2309;p290"/>
          <p:cNvSpPr txBox="1">
            <a:spLocks noGrp="1"/>
          </p:cNvSpPr>
          <p:nvPr>
            <p:ph type="body" idx="4294967295"/>
          </p:nvPr>
        </p:nvSpPr>
        <p:spPr>
          <a:xfrm>
            <a:off x="103760" y="766800"/>
            <a:ext cx="3943200" cy="3832500"/>
          </a:xfrm>
          <a:prstGeom prst="rect">
            <a:avLst/>
          </a:prstGeom>
          <a:noFill/>
          <a:ln>
            <a:noFill/>
          </a:ln>
        </p:spPr>
        <p:txBody>
          <a:bodyPr spcFirstLastPara="1" wrap="square" lIns="75575" tIns="37775" rIns="75575" bIns="37775" anchor="t" anchorCtr="0">
            <a:noAutofit/>
          </a:bodyPr>
          <a:lstStyle/>
          <a:p>
            <a:pPr marL="330200" marR="0" lvl="0" indent="-273050" algn="l" rtl="0">
              <a:lnSpc>
                <a:spcPct val="90000"/>
              </a:lnSpc>
              <a:spcBef>
                <a:spcPts val="0"/>
              </a:spcBef>
              <a:spcAft>
                <a:spcPts val="0"/>
              </a:spcAft>
              <a:buClr>
                <a:schemeClr val="dk1"/>
              </a:buClr>
              <a:buSzPts val="1700"/>
              <a:buFont typeface="Arial"/>
              <a:buChar char="•"/>
            </a:pPr>
            <a:r>
              <a:rPr lang="en" sz="1800" b="0" i="0" u="none" strike="noStrike" cap="none" dirty="0">
                <a:solidFill>
                  <a:schemeClr val="dk1"/>
                </a:solidFill>
                <a:latin typeface="Calibri"/>
                <a:ea typeface="Calibri"/>
                <a:cs typeface="Calibri"/>
                <a:sym typeface="Calibri"/>
              </a:rPr>
              <a:t>Encryption</a:t>
            </a:r>
            <a:endParaRPr sz="1800" dirty="0"/>
          </a:p>
          <a:p>
            <a:pPr marL="647700" marR="0" lvl="1" indent="-285750" algn="l" rtl="0">
              <a:lnSpc>
                <a:spcPct val="90000"/>
              </a:lnSpc>
              <a:spcBef>
                <a:spcPts val="300"/>
              </a:spcBef>
              <a:spcAft>
                <a:spcPts val="0"/>
              </a:spcAft>
              <a:buClr>
                <a:schemeClr val="dk1"/>
              </a:buClr>
              <a:buSzPts val="1500"/>
              <a:buFont typeface="Arial"/>
              <a:buChar char="•"/>
            </a:pPr>
            <a:r>
              <a:rPr lang="en" sz="1600" b="0" i="0" u="none" strike="noStrike" cap="none" dirty="0">
                <a:solidFill>
                  <a:schemeClr val="dk1"/>
                </a:solidFill>
                <a:latin typeface="Calibri"/>
                <a:ea typeface="Calibri"/>
                <a:cs typeface="Calibri"/>
                <a:sym typeface="Calibri"/>
              </a:rPr>
              <a:t>WEP</a:t>
            </a:r>
            <a:endParaRPr sz="1600"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Shared authentication passwords</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Weak IV (24 bits)</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IV transmitted in clear text</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RC-4 (stream cipher)</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Easily crackable</a:t>
            </a:r>
            <a:endParaRPr b="0" i="0" u="none" strike="noStrike" cap="none" dirty="0">
              <a:solidFill>
                <a:schemeClr val="dk1"/>
              </a:solidFill>
              <a:latin typeface="Calibri"/>
              <a:ea typeface="Calibri"/>
              <a:cs typeface="Calibri"/>
              <a:sym typeface="Calibri"/>
            </a:endParaRPr>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Only option for 802.11b</a:t>
            </a:r>
            <a:endParaRPr dirty="0"/>
          </a:p>
          <a:p>
            <a:pPr marL="647700" marR="0" lvl="1" indent="-285750" algn="l" rtl="0">
              <a:lnSpc>
                <a:spcPct val="90000"/>
              </a:lnSpc>
              <a:spcBef>
                <a:spcPts val="300"/>
              </a:spcBef>
              <a:spcAft>
                <a:spcPts val="0"/>
              </a:spcAft>
              <a:buClr>
                <a:schemeClr val="dk1"/>
              </a:buClr>
              <a:buSzPts val="1500"/>
              <a:buFont typeface="Arial"/>
              <a:buChar char="•"/>
            </a:pPr>
            <a:r>
              <a:rPr lang="en" sz="1600" b="0" i="0" u="none" strike="noStrike" cap="none" dirty="0">
                <a:solidFill>
                  <a:schemeClr val="dk1"/>
                </a:solidFill>
                <a:latin typeface="Calibri"/>
                <a:ea typeface="Calibri"/>
                <a:cs typeface="Calibri"/>
                <a:sym typeface="Calibri"/>
              </a:rPr>
              <a:t>WPA   </a:t>
            </a:r>
            <a:endParaRPr sz="1600"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Stronger IV</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Introduced TKIP</a:t>
            </a:r>
            <a:endParaRPr dirty="0"/>
          </a:p>
          <a:p>
            <a:pPr marL="901700" marR="0" lvl="2" indent="-273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Still used RC-4</a:t>
            </a:r>
            <a:endParaRPr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WPA2 </a:t>
            </a:r>
            <a:r>
              <a:rPr lang="en" sz="1800" b="0" i="0" u="none" strike="noStrike" cap="none" dirty="0">
                <a:solidFill>
                  <a:schemeClr val="dk1"/>
                </a:solidFill>
                <a:latin typeface="Calibri"/>
                <a:ea typeface="Calibri"/>
                <a:cs typeface="Calibri"/>
                <a:sym typeface="Calibri"/>
              </a:rPr>
              <a:t> </a:t>
            </a:r>
            <a:endParaRPr dirty="0"/>
          </a:p>
          <a:p>
            <a:pPr marL="774700" marR="0" lvl="2" indent="-146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AES</a:t>
            </a:r>
            <a:endParaRPr dirty="0"/>
          </a:p>
          <a:p>
            <a:pPr marL="774700" marR="0" lvl="2" indent="-146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CCMP</a:t>
            </a:r>
            <a:endParaRPr dirty="0"/>
          </a:p>
          <a:p>
            <a:pPr marL="774700" marR="0" lvl="2" indent="-146050" algn="l" rtl="0">
              <a:lnSpc>
                <a:spcPct val="90000"/>
              </a:lnSpc>
              <a:spcBef>
                <a:spcPts val="300"/>
              </a:spcBef>
              <a:spcAft>
                <a:spcPts val="0"/>
              </a:spcAft>
              <a:buClr>
                <a:schemeClr val="dk1"/>
              </a:buClr>
              <a:buSzPts val="1300"/>
              <a:buFont typeface="Arial"/>
              <a:buChar char="•"/>
            </a:pPr>
            <a:r>
              <a:rPr lang="en" b="0" i="0" u="none" strike="noStrike" cap="none" dirty="0">
                <a:solidFill>
                  <a:schemeClr val="dk1"/>
                </a:solidFill>
                <a:latin typeface="Calibri"/>
                <a:ea typeface="Calibri"/>
                <a:cs typeface="Calibri"/>
                <a:sym typeface="Calibri"/>
              </a:rPr>
              <a:t>NOT backwards compatible</a:t>
            </a:r>
            <a:endParaRPr dirty="0"/>
          </a:p>
          <a:p>
            <a:pPr marL="330200" marR="0" lvl="0" indent="0" algn="l" rtl="0">
              <a:lnSpc>
                <a:spcPct val="90000"/>
              </a:lnSpc>
              <a:spcBef>
                <a:spcPts val="70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2310" name="Google Shape;2310;p290"/>
          <p:cNvSpPr txBox="1"/>
          <p:nvPr/>
        </p:nvSpPr>
        <p:spPr>
          <a:xfrm>
            <a:off x="3356384" y="766800"/>
            <a:ext cx="2973300" cy="3064174"/>
          </a:xfrm>
          <a:prstGeom prst="rect">
            <a:avLst/>
          </a:prstGeom>
          <a:noFill/>
          <a:ln>
            <a:noFill/>
          </a:ln>
        </p:spPr>
        <p:txBody>
          <a:bodyPr spcFirstLastPara="1" wrap="square" lIns="91425" tIns="91425" rIns="91425" bIns="91425" anchor="t" anchorCtr="0">
            <a:noAutofit/>
          </a:bodyPr>
          <a:lstStyle/>
          <a:p>
            <a:pPr marL="152400" lvl="0" indent="-133350" algn="l" rtl="0">
              <a:lnSpc>
                <a:spcPct val="90000"/>
              </a:lnSpc>
              <a:spcBef>
                <a:spcPts val="700"/>
              </a:spcBef>
              <a:spcAft>
                <a:spcPts val="0"/>
              </a:spcAft>
              <a:buClr>
                <a:schemeClr val="dk1"/>
              </a:buClr>
              <a:buSzPts val="1700"/>
              <a:buChar char="•"/>
            </a:pPr>
            <a:r>
              <a:rPr lang="en" sz="1800" dirty="0">
                <a:solidFill>
                  <a:schemeClr val="dk1"/>
                </a:solidFill>
                <a:latin typeface="Calibri"/>
                <a:ea typeface="Calibri"/>
                <a:cs typeface="Calibri"/>
                <a:sym typeface="Calibri"/>
              </a:rPr>
              <a:t>Authentication</a:t>
            </a:r>
            <a:endParaRPr sz="1800" dirty="0">
              <a:solidFill>
                <a:srgbClr val="161B25"/>
              </a:solidFill>
              <a:latin typeface="Assistant SemiBold"/>
              <a:ea typeface="Assistant SemiBold"/>
              <a:cs typeface="Assistant SemiBold"/>
              <a:sym typeface="Assistant SemiBold"/>
            </a:endParaRPr>
          </a:p>
          <a:p>
            <a:pPr marL="469900" lvl="1" indent="-146050" algn="l" rtl="0">
              <a:lnSpc>
                <a:spcPct val="90000"/>
              </a:lnSpc>
              <a:spcBef>
                <a:spcPts val="300"/>
              </a:spcBef>
              <a:spcAft>
                <a:spcPts val="1600"/>
              </a:spcAft>
              <a:buClr>
                <a:schemeClr val="dk1"/>
              </a:buClr>
              <a:buSzPts val="1500"/>
              <a:buChar char="•"/>
            </a:pPr>
            <a:r>
              <a:rPr lang="en" sz="1600" dirty="0">
                <a:solidFill>
                  <a:schemeClr val="dk1"/>
                </a:solidFill>
                <a:latin typeface="Calibri"/>
                <a:ea typeface="Calibri"/>
                <a:cs typeface="Calibri"/>
                <a:sym typeface="Calibri"/>
              </a:rPr>
              <a:t>WPA and WPA2 Enterprise Uses 802.1X authentication to have individual passwords for individual users (RADIUS)</a:t>
            </a:r>
            <a:endParaRPr sz="1600" dirty="0"/>
          </a:p>
        </p:txBody>
      </p:sp>
      <p:pic>
        <p:nvPicPr>
          <p:cNvPr id="5123" name="Picture 3" descr="Image result for wireless security">
            <a:hlinkClick r:id="rId3"/>
            <a:extLst>
              <a:ext uri="{FF2B5EF4-FFF2-40B4-BE49-F238E27FC236}">
                <a16:creationId xmlns:a16="http://schemas.microsoft.com/office/drawing/2014/main" id="{848469F1-98B2-488F-A4B7-2578860D3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918" y="2199564"/>
            <a:ext cx="2652432" cy="2415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206"/>
          <p:cNvSpPr txBox="1">
            <a:spLocks noGrp="1"/>
          </p:cNvSpPr>
          <p:nvPr>
            <p:ph type="title"/>
          </p:nvPr>
        </p:nvSpPr>
        <p:spPr>
          <a:xfrm>
            <a:off x="415636"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Clark-Wilson </a:t>
            </a:r>
            <a:endParaRPr sz="1200"/>
          </a:p>
        </p:txBody>
      </p:sp>
      <p:sp>
        <p:nvSpPr>
          <p:cNvPr id="1613" name="Google Shape;1613;p20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
        <p:nvSpPr>
          <p:cNvPr id="1614" name="Google Shape;1614;p206"/>
          <p:cNvSpPr txBox="1">
            <a:spLocks noGrp="1"/>
          </p:cNvSpPr>
          <p:nvPr>
            <p:ph type="body" idx="4294967295"/>
          </p:nvPr>
        </p:nvSpPr>
        <p:spPr>
          <a:xfrm>
            <a:off x="644330" y="1099929"/>
            <a:ext cx="6991500" cy="2943600"/>
          </a:xfrm>
          <a:prstGeom prst="rect">
            <a:avLst/>
          </a:prstGeom>
          <a:noFill/>
          <a:ln>
            <a:noFill/>
          </a:ln>
        </p:spPr>
        <p:txBody>
          <a:bodyPr spcFirstLastPara="1" wrap="square" lIns="75575" tIns="37775" rIns="75575" bIns="37775" anchor="t" anchorCtr="0">
            <a:noAutofit/>
          </a:bodyPr>
          <a:lstStyle/>
          <a:p>
            <a:pPr marL="508000" marR="0" lvl="1" indent="-203200" algn="l" rtl="0">
              <a:lnSpc>
                <a:spcPct val="90000"/>
              </a:lnSpc>
              <a:spcBef>
                <a:spcPts val="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Integrity model</a:t>
            </a:r>
            <a:endParaRPr sz="1900"/>
          </a:p>
          <a:p>
            <a:pPr marL="508000" marR="0" lvl="1" indent="-203200" algn="l" rtl="0">
              <a:lnSpc>
                <a:spcPct val="90000"/>
              </a:lnSpc>
              <a:spcBef>
                <a:spcPts val="30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Model Characteristics:</a:t>
            </a:r>
            <a:endParaRPr sz="1900"/>
          </a:p>
          <a:p>
            <a:pPr marL="508000" marR="0" lvl="1" indent="-203200" algn="l" rtl="0">
              <a:lnSpc>
                <a:spcPct val="90000"/>
              </a:lnSpc>
              <a:spcBef>
                <a:spcPts val="30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Clark Wilson enforces well-formed transactions through the use of the access triple:  </a:t>
            </a:r>
            <a:endParaRPr sz="1900"/>
          </a:p>
          <a:p>
            <a:pPr marL="508000" marR="0" lvl="1" indent="-203200" algn="l" rtl="0">
              <a:lnSpc>
                <a:spcPct val="90000"/>
              </a:lnSpc>
              <a:spcBef>
                <a:spcPts val="30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	User➔Transformation Procedure➔CDI (Constrained Data Item)</a:t>
            </a:r>
            <a:endParaRPr sz="1900" b="0" i="0" u="none" strike="noStrike" cap="none">
              <a:solidFill>
                <a:schemeClr val="dk1"/>
              </a:solidFill>
              <a:latin typeface="Calibri"/>
              <a:ea typeface="Calibri"/>
              <a:cs typeface="Calibri"/>
              <a:sym typeface="Calibri"/>
            </a:endParaRPr>
          </a:p>
          <a:p>
            <a:pPr marL="508000" marR="0" lvl="1" indent="-203200" algn="l" rtl="0">
              <a:lnSpc>
                <a:spcPct val="90000"/>
              </a:lnSpc>
              <a:spcBef>
                <a:spcPts val="30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Deals with all three integrity goals</a:t>
            </a:r>
            <a:endParaRPr sz="1900"/>
          </a:p>
          <a:p>
            <a:pPr marL="508000" marR="0" lvl="1" indent="-203200" algn="l" rtl="0">
              <a:lnSpc>
                <a:spcPct val="90000"/>
              </a:lnSpc>
              <a:spcBef>
                <a:spcPts val="300"/>
              </a:spcBef>
              <a:spcAft>
                <a:spcPts val="0"/>
              </a:spcAft>
              <a:buClr>
                <a:schemeClr val="dk1"/>
              </a:buClr>
              <a:buSzPts val="2000"/>
              <a:buFont typeface="Arial"/>
              <a:buNone/>
            </a:pPr>
            <a:r>
              <a:rPr lang="en" sz="1900" b="0" i="0" u="none" strike="noStrike" cap="none">
                <a:solidFill>
                  <a:schemeClr val="dk1"/>
                </a:solidFill>
                <a:latin typeface="Calibri"/>
                <a:ea typeface="Calibri"/>
                <a:cs typeface="Calibri"/>
                <a:sym typeface="Calibri"/>
              </a:rPr>
              <a:t>SEPARATION of DUTIES</a:t>
            </a:r>
            <a:endParaRPr sz="1900"/>
          </a:p>
          <a:p>
            <a:pPr marL="508000" marR="0" lvl="1" indent="-1968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Prevents unauthorized users from making modifications</a:t>
            </a:r>
            <a:endParaRPr sz="1200"/>
          </a:p>
          <a:p>
            <a:pPr marL="508000" marR="0" lvl="1" indent="-1968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Prevents authorized users from making improper modifications</a:t>
            </a:r>
            <a:endParaRPr sz="1200"/>
          </a:p>
          <a:p>
            <a:pPr marL="508000" marR="0" lvl="1" indent="-196850" algn="l" rtl="0">
              <a:lnSpc>
                <a:spcPct val="90000"/>
              </a:lnSpc>
              <a:spcBef>
                <a:spcPts val="300"/>
              </a:spcBef>
              <a:spcAft>
                <a:spcPts val="160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Maintain internal and external consistency – reinforces separation of duties			</a:t>
            </a:r>
            <a:endParaRPr sz="12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291"/>
          <p:cNvSpPr txBox="1">
            <a:spLocks noGrp="1"/>
          </p:cNvSpPr>
          <p:nvPr>
            <p:ph type="title"/>
          </p:nvPr>
        </p:nvSpPr>
        <p:spPr>
          <a:xfrm>
            <a:off x="628650" y="20081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Bluetooth </a:t>
            </a:r>
            <a:endParaRPr sz="1200" dirty="0"/>
          </a:p>
        </p:txBody>
      </p:sp>
      <p:sp>
        <p:nvSpPr>
          <p:cNvPr id="2316" name="Google Shape;2316;p29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120</a:t>
            </a:fld>
            <a:endParaRPr/>
          </a:p>
        </p:txBody>
      </p:sp>
      <p:sp>
        <p:nvSpPr>
          <p:cNvPr id="2317" name="Google Shape;2317;p291"/>
          <p:cNvSpPr txBox="1">
            <a:spLocks noGrp="1"/>
          </p:cNvSpPr>
          <p:nvPr>
            <p:ph type="body" idx="4294967295"/>
          </p:nvPr>
        </p:nvSpPr>
        <p:spPr>
          <a:xfrm>
            <a:off x="407817" y="653804"/>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Bluetooth is a Personal Area Network protocol designed to free devices from physical wires.</a:t>
            </a:r>
            <a:endParaRPr sz="1200"/>
          </a:p>
          <a:p>
            <a:pPr marL="152400" marR="0" lvl="0" indent="-152400" algn="l" rtl="0">
              <a:lnSpc>
                <a:spcPct val="90000"/>
              </a:lnSpc>
              <a:spcBef>
                <a:spcPts val="700"/>
              </a:spcBef>
              <a:spcAft>
                <a:spcPts val="0"/>
              </a:spcAft>
              <a:buClr>
                <a:schemeClr val="dk1"/>
              </a:buClr>
              <a:buSzPts val="1900"/>
              <a:buFont typeface="Noto Sans Symbols"/>
              <a:buNone/>
            </a:pPr>
            <a:endParaRPr sz="1900" b="0" i="0" u="none" strike="noStrike" cap="none">
              <a:solidFill>
                <a:schemeClr val="dk1"/>
              </a:solidFill>
              <a:latin typeface="Calibri"/>
              <a:ea typeface="Calibri"/>
              <a:cs typeface="Calibri"/>
              <a:sym typeface="Calibri"/>
            </a:endParaRPr>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Bluetooth Modes</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Discovery Mode</a:t>
            </a:r>
            <a:endParaRPr sz="120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Automatic Pairing</a:t>
            </a:r>
            <a:endParaRPr sz="1200"/>
          </a:p>
        </p:txBody>
      </p:sp>
      <p:pic>
        <p:nvPicPr>
          <p:cNvPr id="2318" name="Google Shape;2318;p291" descr="bluetooth"/>
          <p:cNvPicPr preferRelativeResize="0"/>
          <p:nvPr/>
        </p:nvPicPr>
        <p:blipFill rotWithShape="1">
          <a:blip r:embed="rId3">
            <a:alphaModFix/>
          </a:blip>
          <a:srcRect/>
          <a:stretch/>
        </p:blipFill>
        <p:spPr>
          <a:xfrm>
            <a:off x="5429521" y="2363414"/>
            <a:ext cx="1805760" cy="1539333"/>
          </a:xfrm>
          <a:prstGeom prst="rect">
            <a:avLst/>
          </a:prstGeom>
          <a:noFill/>
          <a:ln>
            <a:noFill/>
          </a:ln>
        </p:spPr>
      </p:pic>
      <p:sp>
        <p:nvSpPr>
          <p:cNvPr id="2319" name="Google Shape;2319;p291"/>
          <p:cNvSpPr/>
          <p:nvPr/>
        </p:nvSpPr>
        <p:spPr>
          <a:xfrm>
            <a:off x="857521" y="2496976"/>
            <a:ext cx="4572000" cy="17109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Blue jacking </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Sending SPAM to nearby bluetooth devices</a:t>
            </a:r>
            <a:endParaRPr sz="1200"/>
          </a:p>
          <a:p>
            <a:pPr marL="0" marR="0" lvl="0" indent="0" algn="l" rtl="0">
              <a:spcBef>
                <a:spcPts val="0"/>
              </a:spcBef>
              <a:spcAft>
                <a:spcPts val="0"/>
              </a:spcAft>
              <a:buNone/>
            </a:pPr>
            <a:r>
              <a:rPr lang="en" sz="1500">
                <a:solidFill>
                  <a:schemeClr val="dk1"/>
                </a:solidFill>
                <a:latin typeface="Calibri"/>
                <a:ea typeface="Calibri"/>
                <a:cs typeface="Calibri"/>
                <a:sym typeface="Calibri"/>
              </a:rPr>
              <a:t>Blue Snarfing</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Copies information off of remote devices</a:t>
            </a:r>
            <a:endParaRPr sz="1200"/>
          </a:p>
          <a:p>
            <a:pPr marL="0" marR="0" lvl="0" indent="0" algn="l" rtl="0">
              <a:spcBef>
                <a:spcPts val="0"/>
              </a:spcBef>
              <a:spcAft>
                <a:spcPts val="0"/>
              </a:spcAft>
              <a:buNone/>
            </a:pPr>
            <a:r>
              <a:rPr lang="en" sz="1500">
                <a:solidFill>
                  <a:schemeClr val="dk1"/>
                </a:solidFill>
                <a:latin typeface="Calibri"/>
                <a:ea typeface="Calibri"/>
                <a:cs typeface="Calibri"/>
                <a:sym typeface="Calibri"/>
              </a:rPr>
              <a:t>Blue bugging</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More serious</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Allows full use of phone</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Allows one to make calls</a:t>
            </a:r>
            <a:endParaRPr sz="1200"/>
          </a:p>
          <a:p>
            <a:pPr marL="381000" marR="0" lvl="1" indent="0" algn="l" rtl="0">
              <a:spcBef>
                <a:spcPts val="0"/>
              </a:spcBef>
              <a:spcAft>
                <a:spcPts val="0"/>
              </a:spcAft>
              <a:buNone/>
            </a:pPr>
            <a:r>
              <a:rPr lang="en" sz="1500" b="0" i="0" u="none" strike="noStrike" cap="none">
                <a:solidFill>
                  <a:schemeClr val="dk1"/>
                </a:solidFill>
                <a:latin typeface="Calibri"/>
                <a:ea typeface="Calibri"/>
                <a:cs typeface="Calibri"/>
                <a:sym typeface="Calibri"/>
              </a:rPr>
              <a:t>Can eavesdrop on calls</a:t>
            </a:r>
            <a:endParaRPr sz="12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2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Communications and Network Security </a:t>
            </a:r>
            <a:r>
              <a:rPr lang="en-US" sz="3000" b="0" i="0" u="none" strike="noStrike" cap="none" dirty="0">
                <a:solidFill>
                  <a:schemeClr val="dk1"/>
                </a:solidFill>
                <a:latin typeface="Calibri"/>
                <a:ea typeface="Calibri"/>
                <a:cs typeface="Calibri"/>
                <a:sym typeface="Calibri"/>
              </a:rPr>
              <a:t>Review</a:t>
            </a:r>
            <a:endParaRPr sz="1200" dirty="0"/>
          </a:p>
        </p:txBody>
      </p:sp>
      <p:sp>
        <p:nvSpPr>
          <p:cNvPr id="1788" name="Google Shape;1788;p22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121</a:t>
            </a:fld>
            <a:endParaRPr/>
          </a:p>
        </p:txBody>
      </p:sp>
      <p:sp>
        <p:nvSpPr>
          <p:cNvPr id="1789" name="Google Shape;1789;p229"/>
          <p:cNvSpPr txBox="1">
            <a:spLocks noGrp="1"/>
          </p:cNvSpPr>
          <p:nvPr>
            <p:ph type="body" idx="4294967295"/>
          </p:nvPr>
        </p:nvSpPr>
        <p:spPr>
          <a:xfrm>
            <a:off x="867539" y="1155450"/>
            <a:ext cx="3227293"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OSI Reference Model</a:t>
            </a:r>
            <a:endParaRPr lang="en-US" sz="1200" dirty="0"/>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Physical </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Data Link</a:t>
            </a:r>
          </a:p>
          <a:p>
            <a:pPr marL="609600" lvl="1" indent="-146050">
              <a:lnSpc>
                <a:spcPct val="90000"/>
              </a:lnSpc>
              <a:spcBef>
                <a:spcPts val="700"/>
              </a:spcBef>
              <a:buClr>
                <a:schemeClr val="dk1"/>
              </a:buClr>
              <a:buSzPts val="1900"/>
              <a:buFont typeface="Arial"/>
              <a:buChar char="•"/>
            </a:pPr>
            <a:r>
              <a:rPr lang="en-US" sz="1900" b="0" i="0" u="none" strike="noStrike" cap="none" dirty="0">
                <a:solidFill>
                  <a:schemeClr val="dk1"/>
                </a:solidFill>
                <a:latin typeface="Calibri"/>
                <a:ea typeface="Calibri"/>
                <a:cs typeface="Calibri"/>
                <a:sym typeface="Calibri"/>
              </a:rPr>
              <a:t>Network</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Transport</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Session </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Presentation</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Application</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TCP/IP Model and OSI Review</a:t>
            </a:r>
          </a:p>
        </p:txBody>
      </p:sp>
      <p:sp>
        <p:nvSpPr>
          <p:cNvPr id="5" name="Google Shape;1789;p229">
            <a:extLst>
              <a:ext uri="{FF2B5EF4-FFF2-40B4-BE49-F238E27FC236}">
                <a16:creationId xmlns:a16="http://schemas.microsoft.com/office/drawing/2014/main" id="{BEEF10D0-649D-4FAD-9A46-31DB3CFBFB14}"/>
              </a:ext>
            </a:extLst>
          </p:cNvPr>
          <p:cNvSpPr txBox="1">
            <a:spLocks/>
          </p:cNvSpPr>
          <p:nvPr/>
        </p:nvSpPr>
        <p:spPr>
          <a:xfrm>
            <a:off x="4094832" y="1384050"/>
            <a:ext cx="5914200" cy="2375400"/>
          </a:xfrm>
          <a:prstGeom prst="rect">
            <a:avLst/>
          </a:prstGeom>
          <a:noFill/>
          <a:ln>
            <a:noFill/>
          </a:ln>
        </p:spPr>
        <p:txBody>
          <a:bodyPr spcFirstLastPara="1" wrap="square" lIns="75575" tIns="37775" rIns="75575" bIns="37775"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Security Zones and Firewalls</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Remote Access Protocols</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Tunneling</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Wireless Networking</a:t>
            </a:r>
          </a:p>
        </p:txBody>
      </p:sp>
    </p:spTree>
    <p:extLst>
      <p:ext uri="{BB962C8B-B14F-4D97-AF65-F5344CB8AC3E}">
        <p14:creationId xmlns:p14="http://schemas.microsoft.com/office/powerpoint/2010/main" val="24799913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1"/>
        <p:cNvGrpSpPr/>
        <p:nvPr/>
      </p:nvGrpSpPr>
      <p:grpSpPr>
        <a:xfrm>
          <a:off x="0" y="0"/>
          <a:ext cx="0" cy="0"/>
          <a:chOff x="0" y="0"/>
          <a:chExt cx="0" cy="0"/>
        </a:xfrm>
      </p:grpSpPr>
      <p:sp>
        <p:nvSpPr>
          <p:cNvPr id="2332" name="Google Shape;2332;p293"/>
          <p:cNvSpPr/>
          <p:nvPr/>
        </p:nvSpPr>
        <p:spPr>
          <a:xfrm>
            <a:off x="0" y="-2493"/>
            <a:ext cx="9144000" cy="5143500"/>
          </a:xfrm>
          <a:prstGeom prst="rect">
            <a:avLst/>
          </a:prstGeom>
          <a:solidFill>
            <a:srgbClr val="FFFFF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33" name="Google Shape;2333;p293"/>
          <p:cNvSpPr/>
          <p:nvPr/>
        </p:nvSpPr>
        <p:spPr>
          <a:xfrm>
            <a:off x="5600784" y="-2493"/>
            <a:ext cx="3543300" cy="5145900"/>
          </a:xfrm>
          <a:prstGeom prst="rect">
            <a:avLst/>
          </a:prstGeom>
          <a:solidFill>
            <a:srgbClr val="000000">
              <a:alpha val="80000"/>
            </a:srgbClr>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34" name="Google Shape;2334;p293"/>
          <p:cNvSpPr/>
          <p:nvPr/>
        </p:nvSpPr>
        <p:spPr>
          <a:xfrm>
            <a:off x="5600784" y="0"/>
            <a:ext cx="3239282" cy="5143500"/>
          </a:xfrm>
          <a:custGeom>
            <a:avLst/>
            <a:gdLst/>
            <a:ahLst/>
            <a:cxnLst/>
            <a:rect l="l" t="t" r="r" b="b"/>
            <a:pathLst>
              <a:path w="4319042" h="6858000" extrusionOk="0">
                <a:moveTo>
                  <a:pt x="0" y="0"/>
                </a:moveTo>
                <a:lnTo>
                  <a:pt x="1142888" y="0"/>
                </a:lnTo>
                <a:lnTo>
                  <a:pt x="4319042" y="6858000"/>
                </a:lnTo>
                <a:lnTo>
                  <a:pt x="0" y="6858000"/>
                </a:lnTo>
                <a:close/>
              </a:path>
            </a:pathLst>
          </a:custGeom>
          <a:solidFill>
            <a:srgbClr val="000000">
              <a:alpha val="34900"/>
            </a:srgbClr>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2335" name="Google Shape;2335;p293"/>
          <p:cNvSpPr txBox="1">
            <a:spLocks noGrp="1"/>
          </p:cNvSpPr>
          <p:nvPr>
            <p:ph type="ctrTitle"/>
          </p:nvPr>
        </p:nvSpPr>
        <p:spPr>
          <a:xfrm>
            <a:off x="6166912" y="841772"/>
            <a:ext cx="2481000" cy="1790700"/>
          </a:xfrm>
          <a:prstGeom prst="rect">
            <a:avLst/>
          </a:prstGeom>
          <a:noFill/>
          <a:ln>
            <a:noFill/>
          </a:ln>
        </p:spPr>
        <p:txBody>
          <a:bodyPr spcFirstLastPara="1" wrap="square" lIns="75575" tIns="37775" rIns="75575" bIns="37775" anchor="b" anchorCtr="0">
            <a:noAutofit/>
          </a:bodyPr>
          <a:lstStyle/>
          <a:p>
            <a:pPr marL="0" marR="0" lvl="0" indent="0" algn="l" rtl="0">
              <a:lnSpc>
                <a:spcPct val="90000"/>
              </a:lnSpc>
              <a:spcBef>
                <a:spcPts val="0"/>
              </a:spcBef>
              <a:spcAft>
                <a:spcPts val="0"/>
              </a:spcAft>
              <a:buClr>
                <a:srgbClr val="FFFFFF"/>
              </a:buClr>
              <a:buSzPts val="4100"/>
              <a:buFont typeface="Calibri"/>
              <a:buNone/>
            </a:pPr>
            <a:r>
              <a:rPr lang="en" sz="4100" b="0" i="0" u="none" strike="noStrike" cap="none">
                <a:solidFill>
                  <a:srgbClr val="FFFFFF"/>
                </a:solidFill>
                <a:latin typeface="Calibri"/>
                <a:ea typeface="Calibri"/>
                <a:cs typeface="Calibri"/>
                <a:sym typeface="Calibri"/>
              </a:rPr>
              <a:t>Domain 5</a:t>
            </a:r>
            <a:br>
              <a:rPr lang="en" sz="4100" b="0" i="0" u="none" strike="noStrike" cap="none">
                <a:solidFill>
                  <a:srgbClr val="FFFFFF"/>
                </a:solidFill>
                <a:latin typeface="Calibri"/>
                <a:ea typeface="Calibri"/>
                <a:cs typeface="Calibri"/>
                <a:sym typeface="Calibri"/>
              </a:rPr>
            </a:br>
            <a:endParaRPr sz="4100" b="0" i="0" u="none" strike="noStrike" cap="none">
              <a:solidFill>
                <a:srgbClr val="FFFFFF"/>
              </a:solidFill>
              <a:latin typeface="Calibri"/>
              <a:ea typeface="Calibri"/>
              <a:cs typeface="Calibri"/>
              <a:sym typeface="Calibri"/>
            </a:endParaRPr>
          </a:p>
        </p:txBody>
      </p:sp>
      <p:sp>
        <p:nvSpPr>
          <p:cNvPr id="2336" name="Google Shape;2336;p293"/>
          <p:cNvSpPr txBox="1">
            <a:spLocks noGrp="1"/>
          </p:cNvSpPr>
          <p:nvPr>
            <p:ph type="subTitle" idx="1"/>
          </p:nvPr>
        </p:nvSpPr>
        <p:spPr>
          <a:xfrm>
            <a:off x="6166911" y="2701528"/>
            <a:ext cx="2481000" cy="1241700"/>
          </a:xfrm>
          <a:prstGeom prst="rect">
            <a:avLst/>
          </a:prstGeom>
          <a:noFill/>
          <a:ln>
            <a:noFill/>
          </a:ln>
        </p:spPr>
        <p:txBody>
          <a:bodyPr spcFirstLastPara="1" wrap="square" lIns="75575" tIns="37775" rIns="75575" bIns="37775" anchor="t" anchorCtr="0">
            <a:noAutofit/>
          </a:bodyPr>
          <a:lstStyle/>
          <a:p>
            <a:pPr marL="0" marR="0" lvl="0" indent="0" algn="l" rtl="0">
              <a:lnSpc>
                <a:spcPct val="90000"/>
              </a:lnSpc>
              <a:spcBef>
                <a:spcPts val="0"/>
              </a:spcBef>
              <a:spcAft>
                <a:spcPts val="0"/>
              </a:spcAft>
              <a:buClr>
                <a:srgbClr val="FFFFFF"/>
              </a:buClr>
              <a:buSzPts val="1600"/>
              <a:buFont typeface="Arial"/>
              <a:buNone/>
            </a:pPr>
            <a:r>
              <a:rPr lang="en" sz="1600" b="1" i="0" u="none" strike="noStrike" cap="none">
                <a:solidFill>
                  <a:srgbClr val="FFFFFF"/>
                </a:solidFill>
                <a:latin typeface="Calibri"/>
                <a:ea typeface="Calibri"/>
                <a:cs typeface="Calibri"/>
                <a:sym typeface="Calibri"/>
              </a:rPr>
              <a:t>Identity and Access Management</a:t>
            </a:r>
            <a:endParaRPr sz="1200"/>
          </a:p>
        </p:txBody>
      </p:sp>
      <p:pic>
        <p:nvPicPr>
          <p:cNvPr id="2337" name="Google Shape;2337;p293"/>
          <p:cNvPicPr preferRelativeResize="0"/>
          <p:nvPr/>
        </p:nvPicPr>
        <p:blipFill rotWithShape="1">
          <a:blip r:embed="rId3">
            <a:alphaModFix/>
          </a:blip>
          <a:srcRect/>
          <a:stretch/>
        </p:blipFill>
        <p:spPr>
          <a:xfrm>
            <a:off x="152400" y="698500"/>
            <a:ext cx="4737100" cy="38354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9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Domain 5 Identity and Access Management</a:t>
            </a:r>
            <a:r>
              <a:rPr lang="en-US" dirty="0"/>
              <a:t> Review</a:t>
            </a:r>
            <a:endParaRPr sz="1200" dirty="0"/>
          </a:p>
        </p:txBody>
      </p:sp>
      <p:sp>
        <p:nvSpPr>
          <p:cNvPr id="2344" name="Google Shape;2344;p294"/>
          <p:cNvSpPr txBox="1"/>
          <p:nvPr/>
        </p:nvSpPr>
        <p:spPr>
          <a:xfrm>
            <a:off x="628650" y="1059773"/>
            <a:ext cx="8243400" cy="1620835"/>
          </a:xfrm>
          <a:prstGeom prst="rect">
            <a:avLst/>
          </a:prstGeom>
          <a:noFill/>
          <a:ln>
            <a:noFill/>
          </a:ln>
        </p:spPr>
        <p:txBody>
          <a:bodyPr spcFirstLastPara="1" wrap="square" lIns="75575" tIns="37775" rIns="75575" bIns="37775" anchor="t" anchorCtr="0">
            <a:noAutofit/>
          </a:bodyPr>
          <a:lstStyle/>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Overview</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Identity Management</a:t>
            </a:r>
            <a:endParaRPr sz="1050" dirty="0"/>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Identity Proofing</a:t>
            </a:r>
            <a:endParaRPr sz="1050" dirty="0"/>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Account Provisioning/Deprovisioning </a:t>
            </a:r>
            <a:endParaRPr sz="1050" dirty="0"/>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ea typeface="Calibri"/>
                <a:cs typeface="Calibri"/>
                <a:sym typeface="Calibri"/>
              </a:rPr>
              <a:t>Authentication</a:t>
            </a:r>
            <a:endParaRPr sz="1050" dirty="0"/>
          </a:p>
          <a:p>
            <a:pPr marL="635000" marR="0" lvl="1"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Type 1, Type 2, Type 3</a:t>
            </a:r>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Kerberos</a:t>
            </a:r>
            <a:r>
              <a:rPr lang="en-US" sz="1600" dirty="0">
                <a:solidFill>
                  <a:schemeClr val="dk1"/>
                </a:solidFill>
                <a:latin typeface="Calibri"/>
                <a:ea typeface="Calibri"/>
                <a:cs typeface="Calibri"/>
                <a:sym typeface="Calibri"/>
              </a:rPr>
              <a:t> and Single Sign on</a:t>
            </a:r>
          </a:p>
          <a:p>
            <a:pPr marL="635000" marR="0" lvl="1"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Single Sign on:  Federated Services			</a:t>
            </a:r>
            <a:endParaRPr lang="en-US" sz="1050" dirty="0"/>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Authorization</a:t>
            </a:r>
          </a:p>
          <a:p>
            <a:pPr marL="254000" indent="-254000">
              <a:buClr>
                <a:schemeClr val="dk1"/>
              </a:buClr>
              <a:buSzPts val="2000"/>
              <a:buFont typeface="Arial"/>
              <a:buChar char="•"/>
            </a:pPr>
            <a:r>
              <a:rPr lang="en-US" sz="1600" dirty="0">
                <a:solidFill>
                  <a:schemeClr val="dk1"/>
                </a:solidFill>
                <a:latin typeface="Calibri"/>
                <a:cs typeface="Calibri"/>
                <a:sym typeface="Calibri"/>
              </a:rPr>
              <a:t>Access Control Models</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Enforcing Access Control</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Access Control Management</a:t>
            </a:r>
            <a:endParaRPr sz="1050" dirty="0"/>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ea typeface="Calibri"/>
                <a:cs typeface="Calibri"/>
                <a:sym typeface="Calibri"/>
              </a:rPr>
              <a:t>Auditing/Accountability</a:t>
            </a:r>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cs typeface="Calibri"/>
                <a:sym typeface="Calibri"/>
              </a:rPr>
              <a:t>Data Emanation</a:t>
            </a:r>
            <a:endParaRPr sz="105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6"/>
        <p:cNvGrpSpPr/>
        <p:nvPr/>
      </p:nvGrpSpPr>
      <p:grpSpPr>
        <a:xfrm>
          <a:off x="0" y="0"/>
          <a:ext cx="0" cy="0"/>
          <a:chOff x="0" y="0"/>
          <a:chExt cx="0" cy="0"/>
        </a:xfrm>
      </p:grpSpPr>
      <p:sp>
        <p:nvSpPr>
          <p:cNvPr id="2357" name="Google Shape;2357;p29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rgbClr val="30517D"/>
              </a:buClr>
              <a:buSzPts val="3000"/>
              <a:buFont typeface="Calibri"/>
              <a:buNone/>
            </a:pPr>
            <a:r>
              <a:rPr lang="en" sz="3000" b="0" i="0" u="none" strike="noStrike" cap="none">
                <a:solidFill>
                  <a:srgbClr val="30517D"/>
                </a:solidFill>
                <a:latin typeface="Calibri"/>
                <a:ea typeface="Calibri"/>
                <a:cs typeface="Calibri"/>
                <a:sym typeface="Calibri"/>
              </a:rPr>
              <a:t>Identity and Access Management</a:t>
            </a:r>
            <a:endParaRPr sz="1200"/>
          </a:p>
        </p:txBody>
      </p:sp>
      <p:sp>
        <p:nvSpPr>
          <p:cNvPr id="2358" name="Google Shape;2358;p29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124</a:t>
            </a:fld>
            <a:endParaRPr/>
          </a:p>
        </p:txBody>
      </p:sp>
      <p:sp>
        <p:nvSpPr>
          <p:cNvPr id="2359" name="Google Shape;2359;p296"/>
          <p:cNvSpPr txBox="1">
            <a:spLocks noGrp="1"/>
          </p:cNvSpPr>
          <p:nvPr>
            <p:ph type="body" idx="4294967295"/>
          </p:nvPr>
        </p:nvSpPr>
        <p:spPr>
          <a:xfrm>
            <a:off x="381000" y="1019674"/>
            <a:ext cx="4184761" cy="2028825"/>
          </a:xfrm>
          <a:prstGeom prst="rect">
            <a:avLst/>
          </a:prstGeom>
          <a:noFill/>
          <a:ln>
            <a:noFill/>
          </a:ln>
        </p:spPr>
        <p:txBody>
          <a:bodyPr spcFirstLastPara="1" wrap="square" lIns="75575" tIns="37775" rIns="75575" bIns="37775" anchor="t" anchorCtr="0">
            <a:noAutofit/>
          </a:bodyPr>
          <a:lstStyle/>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Per ISC2, Identity and Access Management solutions “focus on harmonizing the provisioning of users and managing their access across multiple systems with different native access control systems”.  </a:t>
            </a:r>
            <a:endParaRPr lang="en-US" sz="1200" dirty="0"/>
          </a:p>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Identity Management</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Controls the life cycle for all accounts in a system</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Access Management</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Controls the assignment of rights/privileges to those accounts</a:t>
            </a:r>
            <a:endParaRPr sz="1200" dirty="0"/>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EC79AA8-311D-4DF8-B61C-F4AF6C5AC8A5}"/>
              </a:ext>
            </a:extLst>
          </p:cNvPr>
          <p:cNvPicPr>
            <a:picLocks noChangeAspect="1"/>
          </p:cNvPicPr>
          <p:nvPr/>
        </p:nvPicPr>
        <p:blipFill>
          <a:blip r:embed="rId3"/>
          <a:stretch>
            <a:fillRect/>
          </a:stretch>
        </p:blipFill>
        <p:spPr>
          <a:xfrm>
            <a:off x="4813411" y="1129628"/>
            <a:ext cx="3949589" cy="315155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30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IAAA of Access </a:t>
            </a:r>
            <a:r>
              <a:rPr lang="en-US" dirty="0"/>
              <a:t>Control</a:t>
            </a:r>
            <a:endParaRPr sz="1200" dirty="0"/>
          </a:p>
        </p:txBody>
      </p:sp>
      <p:sp>
        <p:nvSpPr>
          <p:cNvPr id="2386" name="Google Shape;2386;p30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125</a:t>
            </a:fld>
            <a:endParaRPr/>
          </a:p>
        </p:txBody>
      </p:sp>
      <p:sp>
        <p:nvSpPr>
          <p:cNvPr id="2387" name="Google Shape;2387;p300"/>
          <p:cNvSpPr txBox="1">
            <a:spLocks noGrp="1"/>
          </p:cNvSpPr>
          <p:nvPr>
            <p:ph type="body" idx="4294967295"/>
          </p:nvPr>
        </p:nvSpPr>
        <p:spPr>
          <a:xfrm>
            <a:off x="845735" y="1268044"/>
            <a:ext cx="6630000" cy="3080072"/>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2000"/>
              <a:buFont typeface="Arial"/>
              <a:buNone/>
            </a:pPr>
            <a:r>
              <a:rPr lang="en" sz="2000" b="0" i="0" u="none" strike="noStrike" cap="none" dirty="0">
                <a:solidFill>
                  <a:schemeClr val="dk1"/>
                </a:solidFill>
                <a:latin typeface="Calibri"/>
                <a:ea typeface="Calibri"/>
                <a:cs typeface="Calibri"/>
                <a:sym typeface="Calibri"/>
              </a:rPr>
              <a:t>The components of Access Control that we are about to discuss are:</a:t>
            </a:r>
            <a:endParaRPr sz="1200" dirty="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Identification:</a:t>
            </a:r>
            <a:endParaRPr sz="1200" dirty="0"/>
          </a:p>
          <a:p>
            <a:pPr marL="774700" marR="0" lvl="2" indent="-152400" algn="l" rtl="0">
              <a:lnSpc>
                <a:spcPct val="90000"/>
              </a:lnSpc>
              <a:spcBef>
                <a:spcPts val="300"/>
              </a:spcBef>
              <a:spcAft>
                <a:spcPts val="0"/>
              </a:spcAft>
              <a:buClr>
                <a:schemeClr val="dk1"/>
              </a:buClr>
              <a:buSzPts val="1400"/>
              <a:buFont typeface="Arial"/>
              <a:buChar char="•"/>
            </a:pPr>
            <a:r>
              <a:rPr lang="en" sz="1400" b="0" i="0" u="none" strike="noStrike" cap="none" dirty="0">
                <a:solidFill>
                  <a:schemeClr val="dk1"/>
                </a:solidFill>
                <a:latin typeface="Calibri"/>
                <a:ea typeface="Calibri"/>
                <a:cs typeface="Calibri"/>
                <a:sym typeface="Calibri"/>
              </a:rPr>
              <a:t>Make a claim (userid etc)</a:t>
            </a:r>
            <a:endParaRPr sz="1200" dirty="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Authentication:</a:t>
            </a:r>
            <a:endParaRPr sz="1200" dirty="0"/>
          </a:p>
          <a:p>
            <a:pPr marL="774700" marR="0" lvl="2" indent="-152400" algn="l" rtl="0">
              <a:lnSpc>
                <a:spcPct val="90000"/>
              </a:lnSpc>
              <a:spcBef>
                <a:spcPts val="300"/>
              </a:spcBef>
              <a:spcAft>
                <a:spcPts val="0"/>
              </a:spcAft>
              <a:buClr>
                <a:schemeClr val="dk1"/>
              </a:buClr>
              <a:buSzPts val="1400"/>
              <a:buFont typeface="Arial"/>
              <a:buChar char="•"/>
            </a:pPr>
            <a:r>
              <a:rPr lang="en" sz="1400" b="0" i="0" u="none" strike="noStrike" cap="none" dirty="0">
                <a:solidFill>
                  <a:schemeClr val="dk1"/>
                </a:solidFill>
                <a:latin typeface="Calibri"/>
                <a:ea typeface="Calibri"/>
                <a:cs typeface="Calibri"/>
                <a:sym typeface="Calibri"/>
              </a:rPr>
              <a:t>Provide support (proof) for your claim</a:t>
            </a:r>
            <a:endParaRPr sz="1200" dirty="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Authorization:</a:t>
            </a:r>
            <a:endParaRPr sz="1200" dirty="0"/>
          </a:p>
          <a:p>
            <a:pPr marL="774700" marR="0" lvl="2" indent="-152400" algn="l" rtl="0">
              <a:lnSpc>
                <a:spcPct val="90000"/>
              </a:lnSpc>
              <a:spcBef>
                <a:spcPts val="300"/>
              </a:spcBef>
              <a:spcAft>
                <a:spcPts val="0"/>
              </a:spcAft>
              <a:buClr>
                <a:schemeClr val="dk1"/>
              </a:buClr>
              <a:buSzPts val="1400"/>
              <a:buFont typeface="Arial"/>
              <a:buChar char="•"/>
            </a:pPr>
            <a:r>
              <a:rPr lang="en" sz="1400" b="0" i="0" u="none" strike="noStrike" cap="none" dirty="0">
                <a:solidFill>
                  <a:schemeClr val="dk1"/>
                </a:solidFill>
                <a:latin typeface="Calibri"/>
                <a:ea typeface="Calibri"/>
                <a:cs typeface="Calibri"/>
                <a:sym typeface="Calibri"/>
              </a:rPr>
              <a:t>What rights and permissions you have</a:t>
            </a:r>
            <a:endParaRPr sz="1200" dirty="0"/>
          </a:p>
          <a:p>
            <a:pPr marL="469900" marR="0" lvl="1" indent="-158750" algn="l" rtl="0">
              <a:lnSpc>
                <a:spcPct val="90000"/>
              </a:lnSpc>
              <a:spcBef>
                <a:spcPts val="30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Auditing:</a:t>
            </a:r>
            <a:endParaRPr sz="1200" dirty="0"/>
          </a:p>
          <a:p>
            <a:pPr marL="774700" marR="0" lvl="2" indent="-152400" algn="l" rtl="0">
              <a:lnSpc>
                <a:spcPct val="90000"/>
              </a:lnSpc>
              <a:spcBef>
                <a:spcPts val="300"/>
              </a:spcBef>
              <a:spcAft>
                <a:spcPts val="1600"/>
              </a:spcAft>
              <a:buClr>
                <a:schemeClr val="dk1"/>
              </a:buClr>
              <a:buSzPts val="1400"/>
              <a:buFont typeface="Arial"/>
              <a:buChar char="•"/>
            </a:pPr>
            <a:r>
              <a:rPr lang="en" sz="1400" b="0" i="0" u="none" strike="noStrike" cap="none" dirty="0">
                <a:solidFill>
                  <a:schemeClr val="dk1"/>
                </a:solidFill>
                <a:latin typeface="Calibri"/>
                <a:ea typeface="Calibri"/>
                <a:cs typeface="Calibri"/>
                <a:sym typeface="Calibri"/>
              </a:rPr>
              <a:t>Accountability—matching actions to subjects</a:t>
            </a:r>
            <a:endParaRPr sz="1200" dirty="0"/>
          </a:p>
        </p:txBody>
      </p:sp>
    </p:spTree>
    <p:extLst>
      <p:ext uri="{BB962C8B-B14F-4D97-AF65-F5344CB8AC3E}">
        <p14:creationId xmlns:p14="http://schemas.microsoft.com/office/powerpoint/2010/main" val="6357967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Identity Management</a:t>
            </a:r>
          </a:p>
        </p:txBody>
      </p:sp>
    </p:spTree>
    <p:extLst>
      <p:ext uri="{BB962C8B-B14F-4D97-AF65-F5344CB8AC3E}">
        <p14:creationId xmlns:p14="http://schemas.microsoft.com/office/powerpoint/2010/main" val="42394424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pic>
        <p:nvPicPr>
          <p:cNvPr id="2" name="Picture 1">
            <a:extLst>
              <a:ext uri="{FF2B5EF4-FFF2-40B4-BE49-F238E27FC236}">
                <a16:creationId xmlns:a16="http://schemas.microsoft.com/office/drawing/2014/main" id="{27F6FE3C-ECF1-4319-BE3D-8690EEAFF8A8}"/>
              </a:ext>
            </a:extLst>
          </p:cNvPr>
          <p:cNvPicPr>
            <a:picLocks noChangeAspect="1"/>
          </p:cNvPicPr>
          <p:nvPr/>
        </p:nvPicPr>
        <p:blipFill>
          <a:blip r:embed="rId3"/>
          <a:stretch>
            <a:fillRect/>
          </a:stretch>
        </p:blipFill>
        <p:spPr>
          <a:xfrm>
            <a:off x="1557337" y="2055919"/>
            <a:ext cx="5384924" cy="2652672"/>
          </a:xfrm>
          <a:prstGeom prst="rect">
            <a:avLst/>
          </a:prstGeom>
        </p:spPr>
      </p:pic>
      <p:sp>
        <p:nvSpPr>
          <p:cNvPr id="2364" name="Google Shape;2364;p29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Identity Proofing</a:t>
            </a:r>
            <a:endParaRPr sz="1200" dirty="0"/>
          </a:p>
        </p:txBody>
      </p:sp>
      <p:sp>
        <p:nvSpPr>
          <p:cNvPr id="2365" name="Google Shape;2365;p29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127</a:t>
            </a:fld>
            <a:endParaRPr/>
          </a:p>
        </p:txBody>
      </p:sp>
      <p:sp>
        <p:nvSpPr>
          <p:cNvPr id="2366" name="Google Shape;2366;p297"/>
          <p:cNvSpPr txBox="1">
            <a:spLocks noGrp="1"/>
          </p:cNvSpPr>
          <p:nvPr>
            <p:ph type="body" idx="4294967295"/>
          </p:nvPr>
        </p:nvSpPr>
        <p:spPr>
          <a:xfrm>
            <a:off x="516082" y="975928"/>
            <a:ext cx="8221518" cy="2496000"/>
          </a:xfrm>
          <a:prstGeom prst="rect">
            <a:avLst/>
          </a:prstGeom>
          <a:noFill/>
          <a:ln>
            <a:noFill/>
          </a:ln>
        </p:spPr>
        <p:txBody>
          <a:bodyPr spcFirstLastPara="1" wrap="square" lIns="75575" tIns="37775" rIns="75575" bIns="37775" anchor="t" anchorCtr="0">
            <a:noAutofit/>
          </a:bodyPr>
          <a:lstStyle/>
          <a:p>
            <a:pPr marL="152400" marR="0" lvl="0" indent="-158750" algn="l" rtl="0">
              <a:lnSpc>
                <a:spcPct val="80000"/>
              </a:lnSpc>
              <a:spcBef>
                <a:spcPts val="0"/>
              </a:spcBef>
              <a:spcAft>
                <a:spcPts val="0"/>
              </a:spcAft>
              <a:buClr>
                <a:schemeClr val="dk1"/>
              </a:buClr>
              <a:buSzPts val="1500"/>
              <a:buFont typeface="Arial"/>
              <a:buChar char="•"/>
            </a:pPr>
            <a:r>
              <a:rPr lang="en-US" sz="1500" b="0" i="0" u="none" strike="noStrike" cap="none" dirty="0">
                <a:solidFill>
                  <a:schemeClr val="dk1"/>
                </a:solidFill>
                <a:latin typeface="Calibri"/>
                <a:ea typeface="Calibri"/>
                <a:cs typeface="Calibri"/>
                <a:sym typeface="Calibri"/>
              </a:rPr>
              <a:t>Proceeds the creation of a user account</a:t>
            </a:r>
          </a:p>
          <a:p>
            <a:pPr marL="152400" marR="0" lvl="0" indent="-158750" algn="l" rtl="0">
              <a:lnSpc>
                <a:spcPct val="80000"/>
              </a:lnSpc>
              <a:spcBef>
                <a:spcPts val="0"/>
              </a:spcBef>
              <a:spcAft>
                <a:spcPts val="0"/>
              </a:spcAft>
              <a:buClr>
                <a:schemeClr val="dk1"/>
              </a:buClr>
              <a:buSzPts val="1500"/>
              <a:buFont typeface="Arial"/>
              <a:buChar char="•"/>
            </a:pPr>
            <a:r>
              <a:rPr lang="en-US" sz="1500" dirty="0">
                <a:solidFill>
                  <a:schemeClr val="dk1"/>
                </a:solidFill>
                <a:latin typeface="Calibri"/>
                <a:cs typeface="Calibri"/>
                <a:sym typeface="Calibri"/>
              </a:rPr>
              <a:t>Not the same as authentication</a:t>
            </a:r>
          </a:p>
          <a:p>
            <a:pPr marL="152400" marR="0" lvl="0" indent="-158750" algn="l" rtl="0">
              <a:lnSpc>
                <a:spcPct val="80000"/>
              </a:lnSpc>
              <a:spcBef>
                <a:spcPts val="0"/>
              </a:spcBef>
              <a:spcAft>
                <a:spcPts val="0"/>
              </a:spcAft>
              <a:buClr>
                <a:schemeClr val="dk1"/>
              </a:buClr>
              <a:buSzPts val="1500"/>
              <a:buFont typeface="Arial"/>
              <a:buChar char="•"/>
            </a:pPr>
            <a:r>
              <a:rPr lang="en-US" sz="1500" dirty="0">
                <a:solidFill>
                  <a:schemeClr val="dk1"/>
                </a:solidFill>
                <a:latin typeface="Calibri"/>
                <a:cs typeface="Calibri"/>
                <a:sym typeface="Calibri"/>
              </a:rPr>
              <a:t>Requires the prospective employee to prove their identity to the employer.  </a:t>
            </a:r>
          </a:p>
          <a:p>
            <a:pPr marL="152400" marR="0" lvl="0" indent="-158750" algn="l" rtl="0">
              <a:lnSpc>
                <a:spcPct val="80000"/>
              </a:lnSpc>
              <a:spcBef>
                <a:spcPts val="0"/>
              </a:spcBef>
              <a:spcAft>
                <a:spcPts val="0"/>
              </a:spcAft>
              <a:buClr>
                <a:schemeClr val="dk1"/>
              </a:buClr>
              <a:buSzPts val="1500"/>
              <a:buFont typeface="Arial"/>
              <a:buChar char="•"/>
            </a:pPr>
            <a:r>
              <a:rPr lang="en-US" sz="1500" dirty="0">
                <a:solidFill>
                  <a:schemeClr val="dk1"/>
                </a:solidFill>
                <a:latin typeface="Calibri"/>
                <a:cs typeface="Calibri"/>
                <a:sym typeface="Calibri"/>
              </a:rPr>
              <a:t>Long before an employee is given a user account to identify with on the network, they have proven their identity to their employer</a:t>
            </a:r>
            <a:endParaRPr sz="1200" dirty="0"/>
          </a:p>
          <a:p>
            <a:pPr marL="152400" marR="0" lvl="0" indent="-63500" algn="l" rtl="0">
              <a:lnSpc>
                <a:spcPct val="80000"/>
              </a:lnSpc>
              <a:spcBef>
                <a:spcPts val="700"/>
              </a:spcBef>
              <a:spcAft>
                <a:spcPts val="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a:p>
            <a:pPr marL="152400" marR="0" lvl="0" indent="-63500" algn="l" rtl="0">
              <a:lnSpc>
                <a:spcPct val="80000"/>
              </a:lnSpc>
              <a:spcBef>
                <a:spcPts val="700"/>
              </a:spcBef>
              <a:spcAft>
                <a:spcPts val="160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D6A90-CE5D-4D8A-B516-59405C8F33C5}"/>
              </a:ext>
            </a:extLst>
          </p:cNvPr>
          <p:cNvSpPr>
            <a:spLocks noGrp="1"/>
          </p:cNvSpPr>
          <p:nvPr>
            <p:ph type="title"/>
          </p:nvPr>
        </p:nvSpPr>
        <p:spPr/>
        <p:txBody>
          <a:bodyPr/>
          <a:lstStyle/>
          <a:p>
            <a:r>
              <a:rPr lang="en-US" dirty="0"/>
              <a:t>Account Provisioning</a:t>
            </a:r>
            <a:br>
              <a:rPr lang="en-US" dirty="0"/>
            </a:br>
            <a:endParaRPr lang="en-US" dirty="0"/>
          </a:p>
        </p:txBody>
      </p:sp>
      <p:sp>
        <p:nvSpPr>
          <p:cNvPr id="6" name="Rectangle 5">
            <a:extLst>
              <a:ext uri="{FF2B5EF4-FFF2-40B4-BE49-F238E27FC236}">
                <a16:creationId xmlns:a16="http://schemas.microsoft.com/office/drawing/2014/main" id="{298B16D1-E774-402D-A04C-06330B226AAA}"/>
              </a:ext>
            </a:extLst>
          </p:cNvPr>
          <p:cNvSpPr/>
          <p:nvPr/>
        </p:nvSpPr>
        <p:spPr>
          <a:xfrm>
            <a:off x="355600" y="1126113"/>
            <a:ext cx="8159750" cy="3624069"/>
          </a:xfrm>
          <a:prstGeom prst="rect">
            <a:avLst/>
          </a:prstGeom>
        </p:spPr>
        <p:txBody>
          <a:bodyPr wrap="square">
            <a:spAutoFit/>
          </a:bodyPr>
          <a:lstStyle/>
          <a:p>
            <a:r>
              <a:rPr lang="en-US" sz="1350" b="1" dirty="0">
                <a:solidFill>
                  <a:srgbClr val="333333"/>
                </a:solidFill>
                <a:latin typeface="verdana" panose="020B0604030504040204" pitchFamily="34" charset="0"/>
              </a:rPr>
              <a:t>Account provisioning</a:t>
            </a:r>
            <a:r>
              <a:rPr lang="en-US" sz="1350" dirty="0">
                <a:solidFill>
                  <a:srgbClr val="333333"/>
                </a:solidFill>
                <a:latin typeface="verdana" panose="020B0604030504040204" pitchFamily="34" charset="0"/>
              </a:rPr>
              <a:t> or identity provisioning technology creates, modifies, disables and deletes user accounts and their profiles across IT infrastructure and business applications. </a:t>
            </a:r>
          </a:p>
          <a:p>
            <a:r>
              <a:rPr lang="en-US" sz="1350" b="1" dirty="0">
                <a:solidFill>
                  <a:srgbClr val="333333"/>
                </a:solidFill>
                <a:latin typeface="verdana" panose="020B0604030504040204" pitchFamily="34" charset="0"/>
              </a:rPr>
              <a:t>Discretionary account provisioning</a:t>
            </a:r>
            <a:r>
              <a:rPr lang="en-US" sz="1350" dirty="0">
                <a:solidFill>
                  <a:srgbClr val="333333"/>
                </a:solidFill>
                <a:latin typeface="verdana" panose="020B0604030504040204" pitchFamily="34" charset="0"/>
              </a:rPr>
              <a:t>:  Administrators determine which applications and data a user should have access to </a:t>
            </a:r>
          </a:p>
          <a:p>
            <a:r>
              <a:rPr lang="en-US" sz="1350" b="1" dirty="0">
                <a:solidFill>
                  <a:srgbClr val="333333"/>
                </a:solidFill>
                <a:latin typeface="verdana" panose="020B0604030504040204" pitchFamily="34" charset="0"/>
              </a:rPr>
              <a:t>Self-Service account provisioning: </a:t>
            </a:r>
            <a:r>
              <a:rPr lang="en-US" sz="1350" dirty="0">
                <a:solidFill>
                  <a:srgbClr val="333333"/>
                </a:solidFill>
                <a:latin typeface="verdana" panose="020B0604030504040204" pitchFamily="34" charset="0"/>
              </a:rPr>
              <a:t>users participate in some aspects of the provisioning process, thus reducing administrative overhead. Often, users are allowed to request an account and manage their passwords.</a:t>
            </a:r>
          </a:p>
          <a:p>
            <a:r>
              <a:rPr lang="en-US" sz="1350" b="1" dirty="0">
                <a:solidFill>
                  <a:srgbClr val="333333"/>
                </a:solidFill>
                <a:latin typeface="verdana" panose="020B0604030504040204" pitchFamily="34" charset="0"/>
              </a:rPr>
              <a:t>Workflow-based account provisioning </a:t>
            </a:r>
            <a:r>
              <a:rPr lang="en-US" sz="1350" dirty="0">
                <a:solidFill>
                  <a:srgbClr val="333333"/>
                </a:solidFill>
                <a:latin typeface="verdana" panose="020B0604030504040204" pitchFamily="34" charset="0"/>
              </a:rPr>
              <a:t>- gathers the required approvals from the designated approvers before granting a user access to an application or data. For example, the business rules in a finance application might require that every new account request be approved by the company's Chief Financial Officer (CFO).</a:t>
            </a:r>
          </a:p>
          <a:p>
            <a:r>
              <a:rPr lang="en-US" sz="1350" b="1" dirty="0">
                <a:solidFill>
                  <a:srgbClr val="333333"/>
                </a:solidFill>
                <a:latin typeface="verdana" panose="020B0604030504040204" pitchFamily="34" charset="0"/>
              </a:rPr>
              <a:t>Automated account provisioning </a:t>
            </a:r>
            <a:r>
              <a:rPr lang="en-US" sz="1350" dirty="0">
                <a:solidFill>
                  <a:srgbClr val="333333"/>
                </a:solidFill>
                <a:latin typeface="verdana" panose="020B0604030504040204" pitchFamily="34" charset="0"/>
              </a:rPr>
              <a:t>-- requires every account to be added the same way through an interface in a centralized </a:t>
            </a:r>
            <a:r>
              <a:rPr lang="en-US" sz="1350" dirty="0" err="1">
                <a:solidFill>
                  <a:srgbClr val="333333"/>
                </a:solidFill>
                <a:latin typeface="verdana" panose="020B0604030504040204" pitchFamily="34" charset="0"/>
              </a:rPr>
              <a:t>managment</a:t>
            </a:r>
            <a:r>
              <a:rPr lang="en-US" sz="1350" dirty="0">
                <a:solidFill>
                  <a:srgbClr val="333333"/>
                </a:solidFill>
                <a:latin typeface="verdana" panose="020B0604030504040204" pitchFamily="34" charset="0"/>
              </a:rPr>
              <a:t> application. This streamlines the process of adding and managing user credentials and provides administrators with the most accurate way to track who has access to specific applications and data sources.</a:t>
            </a:r>
          </a:p>
          <a:p>
            <a:endParaRPr lang="en-US" sz="1350" dirty="0">
              <a:solidFill>
                <a:srgbClr val="333333"/>
              </a:solidFill>
              <a:latin typeface="verdana" panose="020B0604030504040204" pitchFamily="34" charset="0"/>
            </a:endParaRPr>
          </a:p>
          <a:p>
            <a:endParaRPr lang="en-US" sz="1350" dirty="0">
              <a:solidFill>
                <a:srgbClr val="333333"/>
              </a:solidFill>
              <a:latin typeface="verdana" panose="020B0604030504040204" pitchFamily="34" charset="0"/>
            </a:endParaRPr>
          </a:p>
        </p:txBody>
      </p:sp>
    </p:spTree>
    <p:extLst>
      <p:ext uri="{BB962C8B-B14F-4D97-AF65-F5344CB8AC3E}">
        <p14:creationId xmlns:p14="http://schemas.microsoft.com/office/powerpoint/2010/main" val="8160844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340"/>
          <p:cNvSpPr txBox="1">
            <a:spLocks noGrp="1"/>
          </p:cNvSpPr>
          <p:nvPr>
            <p:ph type="title"/>
          </p:nvPr>
        </p:nvSpPr>
        <p:spPr>
          <a:xfrm>
            <a:off x="444300" y="124133"/>
            <a:ext cx="8255400" cy="7431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500"/>
              <a:buFont typeface="Calibri"/>
              <a:buNone/>
            </a:pPr>
            <a:r>
              <a:rPr lang="en-US" sz="2500" dirty="0"/>
              <a:t>Identity/Account Provisioning</a:t>
            </a:r>
            <a:endParaRPr sz="1200" dirty="0"/>
          </a:p>
        </p:txBody>
      </p:sp>
      <p:sp>
        <p:nvSpPr>
          <p:cNvPr id="2670" name="Google Shape;2670;p340"/>
          <p:cNvSpPr txBox="1">
            <a:spLocks noGrp="1"/>
          </p:cNvSpPr>
          <p:nvPr>
            <p:ph type="sldNum" idx="12"/>
          </p:nvPr>
        </p:nvSpPr>
        <p:spPr>
          <a:xfrm>
            <a:off x="6641432" y="4842705"/>
            <a:ext cx="2057400" cy="2658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129</a:t>
            </a:fld>
            <a:endParaRPr/>
          </a:p>
        </p:txBody>
      </p:sp>
      <p:pic>
        <p:nvPicPr>
          <p:cNvPr id="3" name="Picture 2">
            <a:extLst>
              <a:ext uri="{FF2B5EF4-FFF2-40B4-BE49-F238E27FC236}">
                <a16:creationId xmlns:a16="http://schemas.microsoft.com/office/drawing/2014/main" id="{67592EE0-1A65-448E-A1AC-C74F03F37227}"/>
              </a:ext>
            </a:extLst>
          </p:cNvPr>
          <p:cNvPicPr>
            <a:picLocks noChangeAspect="1"/>
          </p:cNvPicPr>
          <p:nvPr/>
        </p:nvPicPr>
        <p:blipFill>
          <a:blip r:embed="rId3"/>
          <a:stretch>
            <a:fillRect/>
          </a:stretch>
        </p:blipFill>
        <p:spPr>
          <a:xfrm>
            <a:off x="1054100" y="1034406"/>
            <a:ext cx="6404878" cy="3508294"/>
          </a:xfrm>
          <a:prstGeom prst="rect">
            <a:avLst/>
          </a:prstGeom>
        </p:spPr>
      </p:pic>
    </p:spTree>
    <p:extLst>
      <p:ext uri="{BB962C8B-B14F-4D97-AF65-F5344CB8AC3E}">
        <p14:creationId xmlns:p14="http://schemas.microsoft.com/office/powerpoint/2010/main" val="2295431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20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a:t>
            </a:fld>
            <a:endParaRPr/>
          </a:p>
        </p:txBody>
      </p:sp>
      <p:sp>
        <p:nvSpPr>
          <p:cNvPr id="1620" name="Google Shape;1620;p207"/>
          <p:cNvSpPr txBox="1">
            <a:spLocks noGrp="1"/>
          </p:cNvSpPr>
          <p:nvPr>
            <p:ph type="body" idx="4294967295"/>
          </p:nvPr>
        </p:nvSpPr>
        <p:spPr>
          <a:xfrm>
            <a:off x="925110" y="1711458"/>
            <a:ext cx="6172500" cy="2250300"/>
          </a:xfrm>
          <a:prstGeom prst="rect">
            <a:avLst/>
          </a:prstGeom>
          <a:noFill/>
          <a:ln>
            <a:noFill/>
          </a:ln>
        </p:spPr>
        <p:txBody>
          <a:bodyPr spcFirstLastPara="1" wrap="square" lIns="75575" tIns="37775" rIns="75575" bIns="37775" anchor="t" anchorCtr="0">
            <a:noAutofit/>
          </a:bodyPr>
          <a:lstStyle/>
          <a:p>
            <a:pPr marL="469900" marR="0" lvl="1" indent="-152400" algn="l" rtl="0">
              <a:lnSpc>
                <a:spcPct val="90000"/>
              </a:lnSpc>
              <a:spcBef>
                <a:spcPts val="0"/>
              </a:spcBef>
              <a:spcAft>
                <a:spcPts val="0"/>
              </a:spcAft>
              <a:buClr>
                <a:schemeClr val="dk1"/>
              </a:buClr>
              <a:buSzPts val="2300"/>
              <a:buFont typeface="Arial"/>
              <a:buNone/>
            </a:pPr>
            <a:r>
              <a:rPr lang="en" sz="2300" b="0" i="0" u="none" strike="noStrike" cap="none">
                <a:solidFill>
                  <a:schemeClr val="dk1"/>
                </a:solidFill>
                <a:latin typeface="Calibri"/>
                <a:ea typeface="Calibri"/>
                <a:cs typeface="Calibri"/>
                <a:sym typeface="Calibri"/>
              </a:rPr>
              <a:t>Brewer-Nash Model – a.k.a. Chinese Wall</a:t>
            </a:r>
            <a:endParaRPr sz="1200"/>
          </a:p>
          <a:p>
            <a:pPr marL="469900" marR="0" lvl="1" indent="-158750" algn="l" rtl="0">
              <a:lnSpc>
                <a:spcPct val="90000"/>
              </a:lnSpc>
              <a:spcBef>
                <a:spcPts val="3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Developed to combat conflict of interest in databases housing competitor information</a:t>
            </a:r>
            <a:endParaRPr sz="1200"/>
          </a:p>
          <a:p>
            <a:pPr marL="469900" marR="0" lvl="1" indent="-1587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Publish in 1989 to ensure fair competition </a:t>
            </a:r>
            <a:endParaRPr sz="1200"/>
          </a:p>
          <a:p>
            <a:pPr marL="469900" marR="0" lvl="1" indent="-1587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Defines a wall and a set of rules to ensure that no subject accesses objects on the other side of the wall</a:t>
            </a:r>
            <a:endParaRPr sz="1200"/>
          </a:p>
          <a:p>
            <a:pPr marL="469900" marR="0" lvl="1" indent="-1587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Way of separating competitors data within the same integrated database</a:t>
            </a:r>
            <a:endParaRPr sz="1200"/>
          </a:p>
          <a:p>
            <a:pPr marL="469900" marR="0" lvl="1" indent="-152400" algn="l" rtl="0">
              <a:lnSpc>
                <a:spcPct val="90000"/>
              </a:lnSpc>
              <a:spcBef>
                <a:spcPts val="300"/>
              </a:spcBef>
              <a:spcAft>
                <a:spcPts val="160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			</a:t>
            </a:r>
            <a:endParaRPr sz="1200"/>
          </a:p>
        </p:txBody>
      </p:sp>
      <p:sp>
        <p:nvSpPr>
          <p:cNvPr id="1621" name="Google Shape;1621;p207"/>
          <p:cNvSpPr txBox="1"/>
          <p:nvPr/>
        </p:nvSpPr>
        <p:spPr>
          <a:xfrm>
            <a:off x="907792" y="756397"/>
            <a:ext cx="7053600" cy="764700"/>
          </a:xfrm>
          <a:prstGeom prst="rect">
            <a:avLst/>
          </a:prstGeom>
          <a:noFill/>
          <a:ln>
            <a:noFill/>
          </a:ln>
        </p:spPr>
        <p:txBody>
          <a:bodyPr spcFirstLastPara="1" wrap="square" lIns="75575" tIns="37775" rIns="75575" bIns="37775" anchor="t" anchorCtr="0">
            <a:noAutofit/>
          </a:bodyPr>
          <a:lstStyle/>
          <a:p>
            <a:pPr marL="0" marR="0" lvl="0" indent="0" algn="r" rtl="0">
              <a:spcBef>
                <a:spcPts val="0"/>
              </a:spcBef>
              <a:spcAft>
                <a:spcPts val="0"/>
              </a:spcAft>
              <a:buClr>
                <a:schemeClr val="dk1"/>
              </a:buClr>
              <a:buSzPts val="2900"/>
              <a:buFont typeface="Calibri"/>
              <a:buNone/>
            </a:pPr>
            <a:r>
              <a:rPr lang="en" sz="2900" b="0" i="0">
                <a:solidFill>
                  <a:schemeClr val="dk1"/>
                </a:solidFill>
                <a:latin typeface="Calibri"/>
                <a:ea typeface="Calibri"/>
                <a:cs typeface="Calibri"/>
                <a:sym typeface="Calibri"/>
              </a:rPr>
              <a:t>Commercial Models:  Brewer-Nash</a:t>
            </a:r>
            <a:br>
              <a:rPr lang="en" sz="2900" b="0" i="0">
                <a:solidFill>
                  <a:schemeClr val="dk1"/>
                </a:solidFill>
                <a:latin typeface="Calibri"/>
                <a:ea typeface="Calibri"/>
                <a:cs typeface="Calibri"/>
                <a:sym typeface="Calibri"/>
              </a:rPr>
            </a:br>
            <a:endParaRPr sz="2900" b="0" i="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336"/>
          <p:cNvSpPr txBox="1">
            <a:spLocks noGrp="1"/>
          </p:cNvSpPr>
          <p:nvPr>
            <p:ph type="title"/>
          </p:nvPr>
        </p:nvSpPr>
        <p:spPr>
          <a:xfrm>
            <a:off x="628641" y="438193"/>
            <a:ext cx="7886700" cy="7431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500"/>
              <a:buFont typeface="Calibri"/>
              <a:buNone/>
            </a:pPr>
            <a:r>
              <a:rPr lang="en" sz="2500" b="0" i="0" u="none" strike="noStrike" cap="none">
                <a:solidFill>
                  <a:schemeClr val="dk1"/>
                </a:solidFill>
                <a:latin typeface="Calibri"/>
                <a:ea typeface="Calibri"/>
                <a:cs typeface="Calibri"/>
                <a:sym typeface="Calibri"/>
              </a:rPr>
              <a:t>Identity Management:  Provisioning/Deprovisioning</a:t>
            </a:r>
            <a:endParaRPr sz="1200"/>
          </a:p>
        </p:txBody>
      </p:sp>
      <p:sp>
        <p:nvSpPr>
          <p:cNvPr id="2637" name="Google Shape;2637;p336"/>
          <p:cNvSpPr txBox="1">
            <a:spLocks noGrp="1"/>
          </p:cNvSpPr>
          <p:nvPr>
            <p:ph type="body" idx="1"/>
          </p:nvPr>
        </p:nvSpPr>
        <p:spPr>
          <a:xfrm>
            <a:off x="438150" y="1181289"/>
            <a:ext cx="8077200" cy="3013500"/>
          </a:xfrm>
          <a:prstGeom prst="rect">
            <a:avLst/>
          </a:prstGeom>
          <a:noFill/>
          <a:ln>
            <a:noFill/>
          </a:ln>
        </p:spPr>
        <p:txBody>
          <a:bodyPr spcFirstLastPara="1" wrap="square" lIns="75575" tIns="37775" rIns="75575" bIns="37775" anchor="t" anchorCtr="0">
            <a:noAutofit/>
          </a:bodyPr>
          <a:lstStyle/>
          <a:p>
            <a:pPr marL="152400" marR="0" lvl="0" indent="-127000" algn="l" rtl="0">
              <a:lnSpc>
                <a:spcPct val="9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Traditionally, different cloud vendors used non-standard provisioning APIs </a:t>
            </a:r>
            <a:endParaRPr sz="1800" dirty="0"/>
          </a:p>
          <a:p>
            <a:pPr marL="152400" marR="0" lvl="0" indent="-127000" algn="l" rtl="0">
              <a:lnSpc>
                <a:spcPct val="90000"/>
              </a:lnSpc>
              <a:spcBef>
                <a:spcPts val="70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Enterprises to develop and maintain proprietary connectors to integrate with multiple SaaS providers</a:t>
            </a:r>
            <a:endParaRPr sz="1800" dirty="0"/>
          </a:p>
          <a:p>
            <a:pPr marL="152400" marR="0" lvl="0" indent="-127000" algn="l" rtl="0">
              <a:lnSpc>
                <a:spcPct val="90000"/>
              </a:lnSpc>
              <a:spcBef>
                <a:spcPts val="70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Alternatively, Provisioning can be managed easier through</a:t>
            </a:r>
            <a:endParaRPr sz="1800" dirty="0"/>
          </a:p>
          <a:p>
            <a:pPr marL="469900" marR="0" lvl="1" indent="-152400" algn="l" rtl="0">
              <a:lnSpc>
                <a:spcPct val="90000"/>
              </a:lnSpc>
              <a:spcBef>
                <a:spcPts val="30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Service Provisioning Markup Language (SPML)</a:t>
            </a:r>
            <a:endParaRPr sz="1200" dirty="0"/>
          </a:p>
          <a:p>
            <a:pPr marL="774700" marR="0" lvl="2" indent="-158750" algn="l" rtl="0">
              <a:lnSpc>
                <a:spcPct val="90000"/>
              </a:lnSpc>
              <a:spcBef>
                <a:spcPts val="300"/>
              </a:spcBef>
              <a:spcAft>
                <a:spcPts val="0"/>
              </a:spcAft>
              <a:buClr>
                <a:schemeClr val="dk1"/>
              </a:buClr>
              <a:buSzPts val="1500"/>
              <a:buFont typeface="Arial"/>
              <a:buChar char="•"/>
            </a:pPr>
            <a:r>
              <a:rPr lang="en" sz="1500" b="0" i="0" u="none" strike="noStrike" cap="none" dirty="0">
                <a:solidFill>
                  <a:schemeClr val="dk1"/>
                </a:solidFill>
                <a:latin typeface="Calibri"/>
                <a:ea typeface="Calibri"/>
                <a:cs typeface="Calibri"/>
                <a:sym typeface="Calibri"/>
              </a:rPr>
              <a:t>Older, seldom implemented due to the inflexibility and lack of vendor support</a:t>
            </a:r>
            <a:endParaRPr sz="1200" dirty="0"/>
          </a:p>
          <a:p>
            <a:pPr marL="469900" marR="0" lvl="1" indent="-152400" algn="l" rtl="0">
              <a:lnSpc>
                <a:spcPct val="90000"/>
              </a:lnSpc>
              <a:spcBef>
                <a:spcPts val="30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System for Cross-domain Identity Management…or…Simple Cloud Identity Management (SCIM)</a:t>
            </a:r>
            <a:endParaRPr sz="1200" dirty="0"/>
          </a:p>
          <a:p>
            <a:pPr marL="774700" marR="0" lvl="2" indent="-158750" algn="l" rtl="0">
              <a:lnSpc>
                <a:spcPct val="90000"/>
              </a:lnSpc>
              <a:spcBef>
                <a:spcPts val="300"/>
              </a:spcBef>
              <a:spcAft>
                <a:spcPts val="0"/>
              </a:spcAft>
              <a:buClr>
                <a:schemeClr val="dk1"/>
              </a:buClr>
              <a:buSzPts val="1500"/>
              <a:buFont typeface="Arial"/>
              <a:buChar char="•"/>
            </a:pPr>
            <a:r>
              <a:rPr lang="en" sz="1500" b="0" i="0" u="none" strike="noStrike" cap="none" dirty="0">
                <a:solidFill>
                  <a:schemeClr val="dk1"/>
                </a:solidFill>
                <a:latin typeface="Calibri"/>
                <a:ea typeface="Calibri"/>
                <a:cs typeface="Calibri"/>
                <a:sym typeface="Calibri"/>
              </a:rPr>
              <a:t>Defines a Schema and an API for managing identities</a:t>
            </a:r>
            <a:endParaRPr sz="1200" dirty="0"/>
          </a:p>
          <a:p>
            <a:pPr marL="774700" marR="0" lvl="2" indent="-158750" algn="l" rtl="0">
              <a:lnSpc>
                <a:spcPct val="90000"/>
              </a:lnSpc>
              <a:spcBef>
                <a:spcPts val="300"/>
              </a:spcBef>
              <a:spcAft>
                <a:spcPts val="0"/>
              </a:spcAft>
              <a:buClr>
                <a:schemeClr val="dk1"/>
              </a:buClr>
              <a:buSzPts val="1500"/>
              <a:buFont typeface="Arial"/>
              <a:buChar char="•"/>
            </a:pPr>
            <a:r>
              <a:rPr lang="en" sz="1500" b="0" i="0" u="none" strike="noStrike" cap="none" dirty="0">
                <a:solidFill>
                  <a:schemeClr val="dk1"/>
                </a:solidFill>
                <a:latin typeface="Calibri"/>
                <a:ea typeface="Calibri"/>
                <a:cs typeface="Calibri"/>
                <a:sym typeface="Calibri"/>
              </a:rPr>
              <a:t>System for Cross-domain Identity Management (SCIM) is an open standard for automating the exchange of user identity information between identity domains, or IT systems.</a:t>
            </a:r>
            <a:endParaRPr sz="1200" dirty="0"/>
          </a:p>
          <a:p>
            <a:pPr marL="774700" marR="0" lvl="2" indent="-63500" algn="l" rtl="0">
              <a:lnSpc>
                <a:spcPct val="90000"/>
              </a:lnSpc>
              <a:spcBef>
                <a:spcPts val="300"/>
              </a:spcBef>
              <a:spcAft>
                <a:spcPts val="160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25178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33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Traditional Identity Management </a:t>
            </a:r>
            <a:r>
              <a:rPr lang="en-US" sz="3000" b="0" i="0" u="none" strike="noStrike" cap="none" dirty="0">
                <a:solidFill>
                  <a:schemeClr val="dk1"/>
                </a:solidFill>
                <a:latin typeface="Calibri"/>
                <a:ea typeface="Calibri"/>
                <a:cs typeface="Calibri"/>
                <a:sym typeface="Calibri"/>
              </a:rPr>
              <a:t>in th</a:t>
            </a:r>
            <a:r>
              <a:rPr lang="en-US" dirty="0"/>
              <a:t>e Cloud</a:t>
            </a:r>
            <a:endParaRPr sz="1200" dirty="0"/>
          </a:p>
        </p:txBody>
      </p:sp>
      <p:sp>
        <p:nvSpPr>
          <p:cNvPr id="2643" name="Google Shape;2643;p337"/>
          <p:cNvSpPr txBox="1">
            <a:spLocks noGrp="1"/>
          </p:cNvSpPr>
          <p:nvPr>
            <p:ph type="ftr" idx="11"/>
          </p:nvPr>
        </p:nvSpPr>
        <p:spPr>
          <a:xfrm>
            <a:off x="3028950" y="4767263"/>
            <a:ext cx="3086100" cy="273900"/>
          </a:xfrm>
          <a:prstGeom prst="rect">
            <a:avLst/>
          </a:prstGeom>
          <a:no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800">
                <a:solidFill>
                  <a:schemeClr val="dk2"/>
                </a:solidFill>
                <a:latin typeface="Calibri"/>
                <a:ea typeface="Calibri"/>
                <a:cs typeface="Calibri"/>
                <a:sym typeface="Calibri"/>
              </a:rPr>
              <a:t>Certified Cloud Security Professional	</a:t>
            </a:r>
            <a:endParaRPr sz="800">
              <a:solidFill>
                <a:schemeClr val="dk2"/>
              </a:solidFill>
              <a:latin typeface="Calibri"/>
              <a:ea typeface="Calibri"/>
              <a:cs typeface="Calibri"/>
              <a:sym typeface="Calibri"/>
            </a:endParaRPr>
          </a:p>
        </p:txBody>
      </p:sp>
      <p:sp>
        <p:nvSpPr>
          <p:cNvPr id="2644" name="Google Shape;2644;p337"/>
          <p:cNvSpPr txBox="1">
            <a:spLocks noGrp="1"/>
          </p:cNvSpPr>
          <p:nvPr>
            <p:ph type="sldNum" idx="12"/>
          </p:nvPr>
        </p:nvSpPr>
        <p:spPr>
          <a:xfrm>
            <a:off x="0" y="0"/>
            <a:ext cx="2727300" cy="19854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131</a:t>
            </a:fld>
            <a:endParaRPr/>
          </a:p>
        </p:txBody>
      </p:sp>
      <p:pic>
        <p:nvPicPr>
          <p:cNvPr id="2645" name="Google Shape;2645;p337"/>
          <p:cNvPicPr preferRelativeResize="0"/>
          <p:nvPr/>
        </p:nvPicPr>
        <p:blipFill rotWithShape="1">
          <a:blip r:embed="rId3">
            <a:alphaModFix/>
          </a:blip>
          <a:srcRect/>
          <a:stretch/>
        </p:blipFill>
        <p:spPr>
          <a:xfrm>
            <a:off x="762000" y="1361515"/>
            <a:ext cx="4395912" cy="2952636"/>
          </a:xfrm>
          <a:prstGeom prst="rect">
            <a:avLst/>
          </a:prstGeom>
          <a:noFill/>
          <a:ln>
            <a:noFill/>
          </a:ln>
        </p:spPr>
      </p:pic>
    </p:spTree>
    <p:extLst>
      <p:ext uri="{BB962C8B-B14F-4D97-AF65-F5344CB8AC3E}">
        <p14:creationId xmlns:p14="http://schemas.microsoft.com/office/powerpoint/2010/main" val="39607284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34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Proprietary APIs, SPML and SCIM</a:t>
            </a:r>
            <a:endParaRPr sz="1200" dirty="0"/>
          </a:p>
        </p:txBody>
      </p:sp>
      <p:pic>
        <p:nvPicPr>
          <p:cNvPr id="2698" name="Google Shape;2698;p343"/>
          <p:cNvPicPr preferRelativeResize="0">
            <a:picLocks noGrp="1"/>
          </p:cNvPicPr>
          <p:nvPr>
            <p:ph type="body" idx="1"/>
          </p:nvPr>
        </p:nvPicPr>
        <p:blipFill rotWithShape="1">
          <a:blip r:embed="rId3">
            <a:alphaModFix/>
          </a:blip>
          <a:srcRect/>
          <a:stretch/>
        </p:blipFill>
        <p:spPr>
          <a:xfrm>
            <a:off x="1219200" y="1897782"/>
            <a:ext cx="7326600" cy="2258400"/>
          </a:xfrm>
          <a:prstGeom prst="rect">
            <a:avLst/>
          </a:prstGeom>
          <a:noFill/>
          <a:ln>
            <a:noFill/>
          </a:ln>
        </p:spPr>
      </p:pic>
      <p:sp>
        <p:nvSpPr>
          <p:cNvPr id="2699" name="Google Shape;2699;p343"/>
          <p:cNvSpPr txBox="1">
            <a:spLocks noGrp="1"/>
          </p:cNvSpPr>
          <p:nvPr>
            <p:ph type="ftr" idx="11"/>
          </p:nvPr>
        </p:nvSpPr>
        <p:spPr>
          <a:xfrm>
            <a:off x="3028950" y="4767263"/>
            <a:ext cx="3086100" cy="273900"/>
          </a:xfrm>
          <a:prstGeom prst="rect">
            <a:avLst/>
          </a:prstGeom>
          <a:no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800">
                <a:solidFill>
                  <a:schemeClr val="dk2"/>
                </a:solidFill>
                <a:latin typeface="Calibri"/>
                <a:ea typeface="Calibri"/>
                <a:cs typeface="Calibri"/>
                <a:sym typeface="Calibri"/>
              </a:rPr>
              <a:t>Certified Cloud Security Professional	</a:t>
            </a:r>
            <a:endParaRPr sz="800">
              <a:solidFill>
                <a:schemeClr val="dk2"/>
              </a:solidFill>
              <a:latin typeface="Calibri"/>
              <a:ea typeface="Calibri"/>
              <a:cs typeface="Calibri"/>
              <a:sym typeface="Calibri"/>
            </a:endParaRPr>
          </a:p>
        </p:txBody>
      </p:sp>
      <p:sp>
        <p:nvSpPr>
          <p:cNvPr id="2700" name="Google Shape;2700;p343"/>
          <p:cNvSpPr txBox="1">
            <a:spLocks noGrp="1"/>
          </p:cNvSpPr>
          <p:nvPr>
            <p:ph type="sldNum" idx="12"/>
          </p:nvPr>
        </p:nvSpPr>
        <p:spPr>
          <a:xfrm>
            <a:off x="0" y="0"/>
            <a:ext cx="2727300" cy="19854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132</a:t>
            </a:fld>
            <a:endParaRPr/>
          </a:p>
        </p:txBody>
      </p:sp>
      <p:pic>
        <p:nvPicPr>
          <p:cNvPr id="2701" name="Google Shape;2701;p343"/>
          <p:cNvPicPr preferRelativeResize="0"/>
          <p:nvPr/>
        </p:nvPicPr>
        <p:blipFill rotWithShape="1">
          <a:blip r:embed="rId4">
            <a:alphaModFix/>
          </a:blip>
          <a:srcRect/>
          <a:stretch/>
        </p:blipFill>
        <p:spPr>
          <a:xfrm>
            <a:off x="6165273" y="3012166"/>
            <a:ext cx="2380513" cy="1143972"/>
          </a:xfrm>
          <a:prstGeom prst="rect">
            <a:avLst/>
          </a:prstGeom>
          <a:noFill/>
          <a:ln>
            <a:noFill/>
          </a:ln>
        </p:spPr>
      </p:pic>
      <p:pic>
        <p:nvPicPr>
          <p:cNvPr id="2702" name="Google Shape;2702;p343"/>
          <p:cNvPicPr preferRelativeResize="0"/>
          <p:nvPr/>
        </p:nvPicPr>
        <p:blipFill rotWithShape="1">
          <a:blip r:embed="rId4">
            <a:alphaModFix/>
          </a:blip>
          <a:srcRect/>
          <a:stretch/>
        </p:blipFill>
        <p:spPr>
          <a:xfrm>
            <a:off x="4114800" y="3456523"/>
            <a:ext cx="2428876" cy="723831"/>
          </a:xfrm>
          <a:prstGeom prst="rect">
            <a:avLst/>
          </a:prstGeom>
          <a:noFill/>
          <a:ln>
            <a:noFill/>
          </a:ln>
        </p:spPr>
      </p:pic>
      <p:pic>
        <p:nvPicPr>
          <p:cNvPr id="2703" name="Google Shape;2703;p343"/>
          <p:cNvPicPr preferRelativeResize="0"/>
          <p:nvPr/>
        </p:nvPicPr>
        <p:blipFill rotWithShape="1">
          <a:blip r:embed="rId4">
            <a:alphaModFix/>
          </a:blip>
          <a:srcRect/>
          <a:stretch/>
        </p:blipFill>
        <p:spPr>
          <a:xfrm>
            <a:off x="2740464" y="3678869"/>
            <a:ext cx="1601508" cy="477267"/>
          </a:xfrm>
          <a:prstGeom prst="rect">
            <a:avLst/>
          </a:prstGeom>
          <a:noFill/>
          <a:ln>
            <a:noFill/>
          </a:ln>
        </p:spPr>
      </p:pic>
      <p:pic>
        <p:nvPicPr>
          <p:cNvPr id="2704" name="Google Shape;2704;p343"/>
          <p:cNvPicPr preferRelativeResize="0"/>
          <p:nvPr/>
        </p:nvPicPr>
        <p:blipFill rotWithShape="1">
          <a:blip r:embed="rId4">
            <a:alphaModFix/>
          </a:blip>
          <a:srcRect/>
          <a:stretch/>
        </p:blipFill>
        <p:spPr>
          <a:xfrm>
            <a:off x="7383910" y="1979029"/>
            <a:ext cx="1101087" cy="328136"/>
          </a:xfrm>
          <a:prstGeom prst="rect">
            <a:avLst/>
          </a:prstGeom>
          <a:noFill/>
          <a:ln>
            <a:noFill/>
          </a:ln>
        </p:spPr>
      </p:pic>
      <p:pic>
        <p:nvPicPr>
          <p:cNvPr id="2705" name="Google Shape;2705;p343"/>
          <p:cNvPicPr preferRelativeResize="0"/>
          <p:nvPr/>
        </p:nvPicPr>
        <p:blipFill rotWithShape="1">
          <a:blip r:embed="rId4">
            <a:alphaModFix/>
          </a:blip>
          <a:srcRect/>
          <a:stretch/>
        </p:blipFill>
        <p:spPr>
          <a:xfrm>
            <a:off x="1545076" y="4047059"/>
            <a:ext cx="2428867" cy="109077"/>
          </a:xfrm>
          <a:prstGeom prst="rect">
            <a:avLst/>
          </a:prstGeom>
          <a:noFill/>
          <a:ln>
            <a:noFill/>
          </a:ln>
        </p:spPr>
      </p:pic>
      <p:sp>
        <p:nvSpPr>
          <p:cNvPr id="2706" name="Google Shape;2706;p343"/>
          <p:cNvSpPr txBox="1"/>
          <p:nvPr/>
        </p:nvSpPr>
        <p:spPr>
          <a:xfrm>
            <a:off x="5422323" y="3277721"/>
            <a:ext cx="13854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548135"/>
                </a:solidFill>
                <a:latin typeface="Calibri"/>
                <a:ea typeface="Calibri"/>
                <a:cs typeface="Calibri"/>
                <a:sym typeface="Calibri"/>
              </a:rPr>
              <a:t>SPML</a:t>
            </a:r>
            <a:endParaRPr sz="1200"/>
          </a:p>
        </p:txBody>
      </p:sp>
    </p:spTree>
    <p:extLst>
      <p:ext uri="{BB962C8B-B14F-4D97-AF65-F5344CB8AC3E}">
        <p14:creationId xmlns:p14="http://schemas.microsoft.com/office/powerpoint/2010/main" val="116172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30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System </a:t>
            </a:r>
            <a:r>
              <a:rPr lang="en" sz="3000" b="0" i="0" u="none" strike="noStrike" cap="none" dirty="0">
                <a:solidFill>
                  <a:schemeClr val="dk1"/>
                </a:solidFill>
                <a:latin typeface="Calibri"/>
                <a:ea typeface="Calibri"/>
                <a:cs typeface="Calibri"/>
                <a:sym typeface="Calibri"/>
              </a:rPr>
              <a:t>Identification </a:t>
            </a:r>
            <a:endParaRPr sz="1200" dirty="0"/>
          </a:p>
        </p:txBody>
      </p:sp>
      <p:sp>
        <p:nvSpPr>
          <p:cNvPr id="2393" name="Google Shape;2393;p30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133</a:t>
            </a:fld>
            <a:endParaRPr/>
          </a:p>
        </p:txBody>
      </p:sp>
      <p:sp>
        <p:nvSpPr>
          <p:cNvPr id="2394" name="Google Shape;2394;p301"/>
          <p:cNvSpPr txBox="1">
            <a:spLocks noGrp="1"/>
          </p:cNvSpPr>
          <p:nvPr>
            <p:ph type="body" idx="4294967295"/>
          </p:nvPr>
        </p:nvSpPr>
        <p:spPr>
          <a:xfrm>
            <a:off x="238990" y="1324938"/>
            <a:ext cx="8422409" cy="3385430"/>
          </a:xfrm>
          <a:prstGeom prst="rect">
            <a:avLst/>
          </a:prstGeom>
          <a:noFill/>
          <a:ln>
            <a:noFill/>
          </a:ln>
        </p:spPr>
        <p:txBody>
          <a:bodyPr spcFirstLastPara="1" wrap="square" lIns="75575" tIns="37775" rIns="75575" bIns="37775" anchor="t" anchorCtr="0">
            <a:noAutofit/>
          </a:bodyPr>
          <a:lstStyle/>
          <a:p>
            <a:pPr marL="469900" marR="0" lvl="1" indent="-152400" algn="l" rtl="0">
              <a:lnSpc>
                <a:spcPct val="90000"/>
              </a:lnSpc>
              <a:spcBef>
                <a:spcPts val="0"/>
              </a:spcBef>
              <a:spcAft>
                <a:spcPts val="0"/>
              </a:spcAft>
              <a:buClr>
                <a:schemeClr val="dk1"/>
              </a:buClr>
              <a:buSzPts val="1600"/>
              <a:buFont typeface="Arial"/>
              <a:buChar char="•"/>
            </a:pPr>
            <a:r>
              <a:rPr lang="en-US" sz="2000" b="0" i="0" u="none" strike="noStrike" cap="none" dirty="0">
                <a:solidFill>
                  <a:schemeClr val="dk1"/>
                </a:solidFill>
                <a:latin typeface="Calibri"/>
                <a:ea typeface="Calibri"/>
                <a:cs typeface="Calibri"/>
                <a:sym typeface="Calibri"/>
              </a:rPr>
              <a:t>Once an account has been provisioned, the first step a user undertakes to access a system is to provide identification</a:t>
            </a:r>
            <a:endParaRPr lang="en" sz="2000" b="0" i="0" u="none" strike="noStrike" cap="none" dirty="0">
              <a:solidFill>
                <a:schemeClr val="dk1"/>
              </a:solidFill>
              <a:latin typeface="Calibri"/>
              <a:ea typeface="Calibri"/>
              <a:cs typeface="Calibri"/>
              <a:sym typeface="Calibri"/>
            </a:endParaRPr>
          </a:p>
          <a:p>
            <a:pPr marL="469900" marR="0" lvl="1" indent="-152400" algn="l" rtl="0">
              <a:lnSpc>
                <a:spcPct val="90000"/>
              </a:lnSpc>
              <a:spcBef>
                <a:spcPts val="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Public Information (usually we aren’t concerned with protecting identities)</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Identification </a:t>
            </a:r>
            <a:r>
              <a:rPr lang="en" sz="2000" b="1" i="0" u="none" strike="noStrike" cap="none" dirty="0">
                <a:solidFill>
                  <a:schemeClr val="dk1"/>
                </a:solidFill>
                <a:latin typeface="Calibri"/>
                <a:ea typeface="Calibri"/>
                <a:cs typeface="Calibri"/>
                <a:sym typeface="Calibri"/>
              </a:rPr>
              <a:t>must</a:t>
            </a:r>
            <a:r>
              <a:rPr lang="en" sz="2000" b="0" i="0" u="none" strike="noStrike" cap="none" dirty="0">
                <a:solidFill>
                  <a:schemeClr val="dk1"/>
                </a:solidFill>
                <a:latin typeface="Calibri"/>
                <a:ea typeface="Calibri"/>
                <a:cs typeface="Calibri"/>
                <a:sym typeface="Calibri"/>
              </a:rPr>
              <a:t> be unique for accountability</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Standard naming schemes should be used</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 sz="2000" b="0" i="0" u="none" strike="noStrike" cap="none" dirty="0">
                <a:solidFill>
                  <a:schemeClr val="dk1"/>
                </a:solidFill>
                <a:latin typeface="Calibri"/>
                <a:ea typeface="Calibri"/>
                <a:cs typeface="Calibri"/>
                <a:sym typeface="Calibri"/>
              </a:rPr>
              <a:t>Identifier should not indicate extra information about user (like job position)</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User ID</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Account Number</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RFID</a:t>
            </a:r>
            <a:endParaRPr sz="1600" dirty="0"/>
          </a:p>
          <a:p>
            <a:pPr marL="774700" marR="0" lvl="2" indent="-152400" algn="l" rtl="0">
              <a:lnSpc>
                <a:spcPct val="90000"/>
              </a:lnSpc>
              <a:spcBef>
                <a:spcPts val="300"/>
              </a:spcBef>
              <a:spcAft>
                <a:spcPts val="160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IP or MAC address</a:t>
            </a:r>
          </a:p>
          <a:p>
            <a:pPr marL="317500" lvl="1" indent="-152400">
              <a:lnSpc>
                <a:spcPct val="90000"/>
              </a:lnSpc>
              <a:spcBef>
                <a:spcPts val="300"/>
              </a:spcBef>
              <a:spcAft>
                <a:spcPts val="1600"/>
              </a:spcAft>
              <a:buClr>
                <a:schemeClr val="dk1"/>
              </a:buClr>
              <a:buSzPts val="1400"/>
              <a:buFont typeface="Arial"/>
              <a:buChar char="•"/>
            </a:pPr>
            <a:r>
              <a:rPr lang="en-US" sz="1800" dirty="0">
                <a:solidFill>
                  <a:schemeClr val="dk1"/>
                </a:solidFill>
                <a:latin typeface="Calibri"/>
                <a:cs typeface="Calibri"/>
                <a:sym typeface="Calibri"/>
              </a:rPr>
              <a:t>Unless Authentication is used, identities are easily spoofed</a:t>
            </a:r>
            <a:endParaRPr lang="en" sz="1800" dirty="0">
              <a:solidFill>
                <a:schemeClr val="dk1"/>
              </a:solidFill>
              <a:latin typeface="Calibri"/>
              <a:cs typeface="Calibri"/>
              <a:sym typeface="Calibri"/>
            </a:endParaRPr>
          </a:p>
          <a:p>
            <a:pPr marL="317500" lvl="1" indent="-152400">
              <a:lnSpc>
                <a:spcPct val="90000"/>
              </a:lnSpc>
              <a:spcBef>
                <a:spcPts val="300"/>
              </a:spcBef>
              <a:spcAft>
                <a:spcPts val="1600"/>
              </a:spcAft>
              <a:buClr>
                <a:schemeClr val="dk1"/>
              </a:buClr>
              <a:buSzPts val="1400"/>
              <a:buFont typeface="Arial"/>
              <a:buChar char="•"/>
            </a:pPr>
            <a:endParaRPr sz="1600" dirty="0"/>
          </a:p>
        </p:txBody>
      </p:sp>
    </p:spTree>
    <p:extLst>
      <p:ext uri="{BB962C8B-B14F-4D97-AF65-F5344CB8AC3E}">
        <p14:creationId xmlns:p14="http://schemas.microsoft.com/office/powerpoint/2010/main" val="37231123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3317248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302"/>
          <p:cNvSpPr txBox="1">
            <a:spLocks noGrp="1"/>
          </p:cNvSpPr>
          <p:nvPr>
            <p:ph type="title"/>
          </p:nvPr>
        </p:nvSpPr>
        <p:spPr>
          <a:xfrm>
            <a:off x="628650" y="23867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Authentication </a:t>
            </a:r>
            <a:endParaRPr sz="1200"/>
          </a:p>
        </p:txBody>
      </p:sp>
      <p:sp>
        <p:nvSpPr>
          <p:cNvPr id="2400" name="Google Shape;2400;p30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135</a:t>
            </a:fld>
            <a:endParaRPr/>
          </a:p>
        </p:txBody>
      </p:sp>
      <p:sp>
        <p:nvSpPr>
          <p:cNvPr id="2401" name="Google Shape;2401;p302"/>
          <p:cNvSpPr txBox="1">
            <a:spLocks noGrp="1"/>
          </p:cNvSpPr>
          <p:nvPr>
            <p:ph type="body" idx="4294967295"/>
          </p:nvPr>
        </p:nvSpPr>
        <p:spPr>
          <a:xfrm>
            <a:off x="433754" y="1567950"/>
            <a:ext cx="3962399"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2000" b="0" i="0" u="none" strike="noStrike" cap="none" dirty="0">
                <a:solidFill>
                  <a:schemeClr val="dk1"/>
                </a:solidFill>
                <a:latin typeface="+mj-lt"/>
                <a:ea typeface="Calibri"/>
                <a:cs typeface="Calibri"/>
                <a:sym typeface="Calibri"/>
              </a:rPr>
              <a:t>Proving </a:t>
            </a:r>
            <a:r>
              <a:rPr lang="en-US" sz="2000" b="0" i="0" u="none" strike="noStrike" cap="none" dirty="0">
                <a:solidFill>
                  <a:schemeClr val="dk1"/>
                </a:solidFill>
                <a:latin typeface="+mj-lt"/>
                <a:ea typeface="Calibri"/>
                <a:cs typeface="Calibri"/>
                <a:sym typeface="Calibri"/>
              </a:rPr>
              <a:t>a claimed identity</a:t>
            </a:r>
            <a:endParaRPr dirty="0">
              <a:latin typeface="+mj-lt"/>
            </a:endParaRPr>
          </a:p>
          <a:p>
            <a:pPr marL="469900" marR="0" lvl="1" indent="-152400" algn="l" rtl="0">
              <a:lnSpc>
                <a:spcPct val="90000"/>
              </a:lnSpc>
              <a:spcBef>
                <a:spcPts val="300"/>
              </a:spcBef>
              <a:spcAft>
                <a:spcPts val="0"/>
              </a:spcAft>
              <a:buClr>
                <a:schemeClr val="dk1"/>
              </a:buClr>
              <a:buSzPts val="1600"/>
              <a:buFont typeface="Arial"/>
              <a:buChar char="•"/>
            </a:pPr>
            <a:r>
              <a:rPr lang="en" sz="1800" b="0" i="0" u="none" strike="noStrike" cap="none" dirty="0">
                <a:solidFill>
                  <a:schemeClr val="dk1"/>
                </a:solidFill>
                <a:latin typeface="+mj-lt"/>
                <a:ea typeface="Calibri"/>
                <a:cs typeface="Calibri"/>
                <a:sym typeface="Calibri"/>
              </a:rPr>
              <a:t>Type 1:  Something you know</a:t>
            </a:r>
            <a:endParaRPr dirty="0">
              <a:latin typeface="+mj-lt"/>
            </a:endParaRPr>
          </a:p>
          <a:p>
            <a:pPr marL="469900" marR="0" lvl="1" indent="-152400" algn="l" rtl="0">
              <a:lnSpc>
                <a:spcPct val="90000"/>
              </a:lnSpc>
              <a:spcBef>
                <a:spcPts val="300"/>
              </a:spcBef>
              <a:spcAft>
                <a:spcPts val="0"/>
              </a:spcAft>
              <a:buClr>
                <a:schemeClr val="dk1"/>
              </a:buClr>
              <a:buSzPts val="1600"/>
              <a:buFont typeface="Arial"/>
              <a:buChar char="•"/>
            </a:pPr>
            <a:r>
              <a:rPr lang="en" sz="1800" b="0" i="0" u="none" strike="noStrike" cap="none" dirty="0">
                <a:solidFill>
                  <a:schemeClr val="dk1"/>
                </a:solidFill>
                <a:latin typeface="+mj-lt"/>
                <a:ea typeface="Calibri"/>
                <a:cs typeface="Calibri"/>
                <a:sym typeface="Calibri"/>
              </a:rPr>
              <a:t>Type 2:  Something you have</a:t>
            </a:r>
            <a:endParaRPr dirty="0">
              <a:latin typeface="+mj-lt"/>
            </a:endParaRPr>
          </a:p>
          <a:p>
            <a:pPr marL="469900" marR="0" lvl="1" indent="-152400" algn="l" rtl="0">
              <a:lnSpc>
                <a:spcPct val="90000"/>
              </a:lnSpc>
              <a:spcBef>
                <a:spcPts val="300"/>
              </a:spcBef>
              <a:spcAft>
                <a:spcPts val="0"/>
              </a:spcAft>
              <a:buClr>
                <a:schemeClr val="dk1"/>
              </a:buClr>
              <a:buSzPts val="1600"/>
              <a:buFont typeface="Arial"/>
              <a:buChar char="•"/>
            </a:pPr>
            <a:r>
              <a:rPr lang="en" sz="1800" b="0" i="0" u="none" strike="noStrike" cap="none" dirty="0">
                <a:solidFill>
                  <a:schemeClr val="dk1"/>
                </a:solidFill>
                <a:latin typeface="+mj-lt"/>
                <a:ea typeface="Calibri"/>
                <a:cs typeface="Calibri"/>
                <a:sym typeface="Calibri"/>
              </a:rPr>
              <a:t>Type 3:  Something you are</a:t>
            </a:r>
          </a:p>
          <a:p>
            <a:pPr marL="12700" indent="-152400">
              <a:lnSpc>
                <a:spcPct val="90000"/>
              </a:lnSpc>
              <a:spcBef>
                <a:spcPts val="300"/>
              </a:spcBef>
              <a:buClr>
                <a:schemeClr val="dk1"/>
              </a:buClr>
              <a:buSzPts val="1600"/>
              <a:buFont typeface="Arial"/>
              <a:buChar char="•"/>
            </a:pPr>
            <a:r>
              <a:rPr lang="en" sz="1800" dirty="0">
                <a:solidFill>
                  <a:schemeClr val="dk1"/>
                </a:solidFill>
                <a:latin typeface="Calibri"/>
                <a:cs typeface="Calibri"/>
                <a:sym typeface="Calibri"/>
              </a:rPr>
              <a:t>The </a:t>
            </a:r>
            <a:r>
              <a:rPr lang="en-US" sz="1800" dirty="0">
                <a:solidFill>
                  <a:schemeClr val="dk1"/>
                </a:solidFill>
                <a:latin typeface="Calibri"/>
                <a:cs typeface="Calibri"/>
                <a:sym typeface="Calibri"/>
              </a:rPr>
              <a:t>Strongest authentication is multi-factor---a combination of the above</a:t>
            </a:r>
          </a:p>
          <a:p>
            <a:pPr marL="12700" indent="-152400">
              <a:lnSpc>
                <a:spcPct val="90000"/>
              </a:lnSpc>
              <a:spcBef>
                <a:spcPts val="300"/>
              </a:spcBef>
              <a:buClr>
                <a:schemeClr val="dk1"/>
              </a:buClr>
              <a:buSzPts val="1600"/>
              <a:buFont typeface="Arial"/>
              <a:buChar char="•"/>
            </a:pPr>
            <a:r>
              <a:rPr lang="en-US" sz="1800" dirty="0">
                <a:solidFill>
                  <a:schemeClr val="dk1"/>
                </a:solidFill>
                <a:latin typeface="Calibri"/>
                <a:cs typeface="Calibri"/>
                <a:sym typeface="Calibri"/>
              </a:rPr>
              <a:t>Mutual Authentication is desirable as well</a:t>
            </a:r>
            <a:endParaRPr sz="1800" dirty="0"/>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152400" marR="0" lvl="0" indent="-25400" algn="l" rtl="0">
              <a:lnSpc>
                <a:spcPct val="90000"/>
              </a:lnSpc>
              <a:spcBef>
                <a:spcPts val="700"/>
              </a:spcBef>
              <a:spcAft>
                <a:spcPts val="1600"/>
              </a:spcAft>
              <a:buClr>
                <a:schemeClr val="dk1"/>
              </a:buClr>
              <a:buSzPts val="1900"/>
              <a:buFont typeface="Arial"/>
              <a:buNone/>
            </a:pPr>
            <a:endParaRPr sz="24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11C6FA5-F237-4940-8956-6C28D7244F0F}"/>
              </a:ext>
            </a:extLst>
          </p:cNvPr>
          <p:cNvPicPr>
            <a:picLocks noChangeAspect="1"/>
          </p:cNvPicPr>
          <p:nvPr/>
        </p:nvPicPr>
        <p:blipFill>
          <a:blip r:embed="rId3"/>
          <a:stretch>
            <a:fillRect/>
          </a:stretch>
        </p:blipFill>
        <p:spPr>
          <a:xfrm>
            <a:off x="4572000" y="1384050"/>
            <a:ext cx="3962400" cy="27432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Type 1:  Something You Know </a:t>
            </a:r>
          </a:p>
        </p:txBody>
      </p:sp>
    </p:spTree>
    <p:extLst>
      <p:ext uri="{BB962C8B-B14F-4D97-AF65-F5344CB8AC3E}">
        <p14:creationId xmlns:p14="http://schemas.microsoft.com/office/powerpoint/2010/main" val="31748467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05"/>
        <p:cNvGrpSpPr/>
        <p:nvPr/>
      </p:nvGrpSpPr>
      <p:grpSpPr>
        <a:xfrm>
          <a:off x="0" y="0"/>
          <a:ext cx="0" cy="0"/>
          <a:chOff x="0" y="0"/>
          <a:chExt cx="0" cy="0"/>
        </a:xfrm>
      </p:grpSpPr>
      <p:sp>
        <p:nvSpPr>
          <p:cNvPr id="2406" name="Google Shape;2406;p30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Type 1: Something You Know</a:t>
            </a:r>
            <a:endParaRPr sz="1200"/>
          </a:p>
        </p:txBody>
      </p:sp>
      <p:sp>
        <p:nvSpPr>
          <p:cNvPr id="2407" name="Google Shape;2407;p30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137</a:t>
            </a:fld>
            <a:endParaRPr/>
          </a:p>
        </p:txBody>
      </p:sp>
      <p:sp>
        <p:nvSpPr>
          <p:cNvPr id="2408" name="Google Shape;2408;p303"/>
          <p:cNvSpPr txBox="1">
            <a:spLocks noGrp="1"/>
          </p:cNvSpPr>
          <p:nvPr>
            <p:ph type="body" idx="4294967295"/>
          </p:nvPr>
        </p:nvSpPr>
        <p:spPr>
          <a:xfrm>
            <a:off x="181264" y="1253388"/>
            <a:ext cx="4581236" cy="2617447"/>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Passwords/Passphrases/Cognitive Password</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Best practices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No less than 8 characters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Change on a regular basis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Enforce password history</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Consider brute force and dictionary attacks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Ease of cracking cognitive passwords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Graphic Image</a:t>
            </a:r>
            <a:endParaRPr sz="1200" dirty="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Enable clipping levels and respond accordingly</a:t>
            </a:r>
            <a:endParaRPr sz="1200" dirty="0"/>
          </a:p>
        </p:txBody>
      </p:sp>
      <p:pic>
        <p:nvPicPr>
          <p:cNvPr id="2" name="Picture 1">
            <a:extLst>
              <a:ext uri="{FF2B5EF4-FFF2-40B4-BE49-F238E27FC236}">
                <a16:creationId xmlns:a16="http://schemas.microsoft.com/office/drawing/2014/main" id="{D4FAF6FA-BCCE-463C-8F0F-8AD30CE268D3}"/>
              </a:ext>
            </a:extLst>
          </p:cNvPr>
          <p:cNvPicPr>
            <a:picLocks noChangeAspect="1"/>
          </p:cNvPicPr>
          <p:nvPr/>
        </p:nvPicPr>
        <p:blipFill>
          <a:blip r:embed="rId3"/>
          <a:stretch>
            <a:fillRect/>
          </a:stretch>
        </p:blipFill>
        <p:spPr>
          <a:xfrm>
            <a:off x="4867474" y="1253388"/>
            <a:ext cx="4095262" cy="3327400"/>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Type 2:  Something You Have </a:t>
            </a:r>
          </a:p>
        </p:txBody>
      </p:sp>
    </p:spTree>
    <p:extLst>
      <p:ext uri="{BB962C8B-B14F-4D97-AF65-F5344CB8AC3E}">
        <p14:creationId xmlns:p14="http://schemas.microsoft.com/office/powerpoint/2010/main" val="2476493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0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Type 2: Something you have</a:t>
            </a:r>
            <a:endParaRPr sz="1200"/>
          </a:p>
        </p:txBody>
      </p:sp>
      <p:sp>
        <p:nvSpPr>
          <p:cNvPr id="2414" name="Google Shape;2414;p30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139</a:t>
            </a:fld>
            <a:endParaRPr/>
          </a:p>
        </p:txBody>
      </p:sp>
      <p:sp>
        <p:nvSpPr>
          <p:cNvPr id="2415" name="Google Shape;2415;p304"/>
          <p:cNvSpPr txBox="1">
            <a:spLocks noGrp="1"/>
          </p:cNvSpPr>
          <p:nvPr>
            <p:ph type="body" idx="4294967295"/>
          </p:nvPr>
        </p:nvSpPr>
        <p:spPr>
          <a:xfrm>
            <a:off x="735032" y="1384050"/>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Token Devices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Smart Card</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Memory Card</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Hardware Key</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Cryptographic Key</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Certificate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Cookies</a:t>
            </a:r>
            <a:endParaRPr sz="1200"/>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0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a:t>
            </a:fld>
            <a:endParaRPr/>
          </a:p>
        </p:txBody>
      </p:sp>
      <p:sp>
        <p:nvSpPr>
          <p:cNvPr id="1627" name="Google Shape;1627;p208"/>
          <p:cNvSpPr txBox="1">
            <a:spLocks noGrp="1"/>
          </p:cNvSpPr>
          <p:nvPr>
            <p:ph type="body" idx="4294967295"/>
          </p:nvPr>
        </p:nvSpPr>
        <p:spPr>
          <a:xfrm>
            <a:off x="692727" y="1451862"/>
            <a:ext cx="6911400" cy="2572800"/>
          </a:xfrm>
          <a:prstGeom prst="rect">
            <a:avLst/>
          </a:prstGeom>
          <a:noFill/>
          <a:ln>
            <a:noFill/>
          </a:ln>
        </p:spPr>
        <p:txBody>
          <a:bodyPr spcFirstLastPara="1" wrap="square" lIns="75575" tIns="37775" rIns="75575" bIns="37775" anchor="t" anchorCtr="0">
            <a:noAutofit/>
          </a:bodyPr>
          <a:lstStyle/>
          <a:p>
            <a:pPr marL="469900" marR="0" lvl="1"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Data is compartmentalized based on classification and the need to know</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Model seeks to eliminate covert channels</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Model ensures that information always flows from a low security level to a higher security level and from a high integrity level to a low integrity level.</a:t>
            </a:r>
            <a:endParaRPr sz="1200"/>
          </a:p>
          <a:p>
            <a:pPr marL="469900" marR="0" lvl="1" indent="-165100" algn="l" rtl="0">
              <a:lnSpc>
                <a:spcPct val="90000"/>
              </a:lnSpc>
              <a:spcBef>
                <a:spcPts val="300"/>
              </a:spcBef>
              <a:spcAft>
                <a:spcPts val="160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Whatever component directly affects the flow of information must dominate all components </a:t>
            </a:r>
            <a:r>
              <a:rPr lang="en" sz="1700" b="0" i="0" u="none" strike="noStrike" cap="none">
                <a:solidFill>
                  <a:schemeClr val="dk1"/>
                </a:solidFill>
                <a:latin typeface="Calibri"/>
                <a:ea typeface="Calibri"/>
                <a:cs typeface="Calibri"/>
                <a:sym typeface="Calibri"/>
              </a:rPr>
              <a:t>involved with the flow of information</a:t>
            </a:r>
            <a:r>
              <a:rPr lang="en" sz="1600" b="0" i="0" u="none" strike="noStrike" cap="none">
                <a:solidFill>
                  <a:schemeClr val="dk1"/>
                </a:solidFill>
                <a:latin typeface="Calibri"/>
                <a:ea typeface="Calibri"/>
                <a:cs typeface="Calibri"/>
                <a:sym typeface="Calibri"/>
              </a:rPr>
              <a:t>			</a:t>
            </a:r>
            <a:endParaRPr sz="1200"/>
          </a:p>
        </p:txBody>
      </p:sp>
      <p:sp>
        <p:nvSpPr>
          <p:cNvPr id="1628" name="Google Shape;1628;p208"/>
          <p:cNvSpPr txBox="1"/>
          <p:nvPr/>
        </p:nvSpPr>
        <p:spPr>
          <a:xfrm>
            <a:off x="969818" y="709262"/>
            <a:ext cx="7053600" cy="764700"/>
          </a:xfrm>
          <a:prstGeom prst="rect">
            <a:avLst/>
          </a:prstGeom>
          <a:noFill/>
          <a:ln>
            <a:noFill/>
          </a:ln>
        </p:spPr>
        <p:txBody>
          <a:bodyPr spcFirstLastPara="1" wrap="square" lIns="75575" tIns="37775" rIns="75575" bIns="37775" anchor="t" anchorCtr="0">
            <a:noAutofit/>
          </a:bodyPr>
          <a:lstStyle/>
          <a:p>
            <a:pPr marL="0" marR="0" lvl="0" indent="0" algn="r" rtl="0">
              <a:spcBef>
                <a:spcPts val="0"/>
              </a:spcBef>
              <a:spcAft>
                <a:spcPts val="0"/>
              </a:spcAft>
              <a:buClr>
                <a:schemeClr val="dk1"/>
              </a:buClr>
              <a:buSzPts val="2900"/>
              <a:buFont typeface="Calibri"/>
              <a:buNone/>
            </a:pPr>
            <a:r>
              <a:rPr lang="en" sz="2900" b="0" i="0">
                <a:solidFill>
                  <a:schemeClr val="dk1"/>
                </a:solidFill>
                <a:latin typeface="Calibri"/>
                <a:ea typeface="Calibri"/>
                <a:cs typeface="Calibri"/>
                <a:sym typeface="Calibri"/>
              </a:rPr>
              <a:t>Information Flow Model </a:t>
            </a:r>
            <a:br>
              <a:rPr lang="en" sz="2900" b="0" i="0">
                <a:solidFill>
                  <a:schemeClr val="dk1"/>
                </a:solidFill>
                <a:latin typeface="Calibri"/>
                <a:ea typeface="Calibri"/>
                <a:cs typeface="Calibri"/>
                <a:sym typeface="Calibri"/>
              </a:rPr>
            </a:br>
            <a:endParaRPr sz="2900" b="0" i="0">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30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200"/>
              <a:buFont typeface="Calibri"/>
              <a:buNone/>
            </a:pPr>
            <a:r>
              <a:rPr lang="en" sz="2200" b="0" i="0" u="none" strike="noStrike" cap="none">
                <a:solidFill>
                  <a:schemeClr val="dk1"/>
                </a:solidFill>
                <a:latin typeface="Calibri"/>
                <a:ea typeface="Calibri"/>
                <a:cs typeface="Calibri"/>
                <a:sym typeface="Calibri"/>
              </a:rPr>
              <a:t>Token Devices: One Time Password Generators</a:t>
            </a:r>
            <a:endParaRPr sz="1200"/>
          </a:p>
        </p:txBody>
      </p:sp>
      <p:sp>
        <p:nvSpPr>
          <p:cNvPr id="2421" name="Google Shape;2421;p30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140</a:t>
            </a:fld>
            <a:endParaRPr/>
          </a:p>
        </p:txBody>
      </p:sp>
      <p:sp>
        <p:nvSpPr>
          <p:cNvPr id="2422" name="Google Shape;2422;p305"/>
          <p:cNvSpPr txBox="1">
            <a:spLocks noGrp="1"/>
          </p:cNvSpPr>
          <p:nvPr>
            <p:ph type="body" idx="4294967295"/>
          </p:nvPr>
        </p:nvSpPr>
        <p:spPr>
          <a:xfrm>
            <a:off x="628650" y="1686216"/>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Password that is used only once then no longer valid</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One time password reduces vulnerability associated with sniffing passwords.  </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Simple device to implement</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Can be costly</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Users can lose or damage</a:t>
            </a:r>
            <a:endParaRPr sz="120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Two Types:  Synchronous/Asynchronous</a:t>
            </a:r>
            <a:endParaRPr sz="12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306"/>
          <p:cNvSpPr txBox="1">
            <a:spLocks noGrp="1"/>
          </p:cNvSpPr>
          <p:nvPr>
            <p:ph type="title"/>
          </p:nvPr>
        </p:nvSpPr>
        <p:spPr>
          <a:xfrm>
            <a:off x="628650" y="102337"/>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Token Devices</a:t>
            </a:r>
            <a:endParaRPr sz="1200" dirty="0"/>
          </a:p>
        </p:txBody>
      </p:sp>
      <p:sp>
        <p:nvSpPr>
          <p:cNvPr id="2428" name="Google Shape;2428;p30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141</a:t>
            </a:fld>
            <a:endParaRPr/>
          </a:p>
        </p:txBody>
      </p:sp>
      <p:pic>
        <p:nvPicPr>
          <p:cNvPr id="2429" name="Google Shape;2429;p306" descr="secureID"/>
          <p:cNvPicPr preferRelativeResize="0"/>
          <p:nvPr/>
        </p:nvPicPr>
        <p:blipFill rotWithShape="1">
          <a:blip r:embed="rId3">
            <a:alphaModFix/>
          </a:blip>
          <a:srcRect/>
          <a:stretch/>
        </p:blipFill>
        <p:spPr>
          <a:xfrm>
            <a:off x="1184031" y="3180162"/>
            <a:ext cx="2309446" cy="1422300"/>
          </a:xfrm>
          <a:prstGeom prst="rect">
            <a:avLst/>
          </a:prstGeom>
          <a:noFill/>
          <a:ln>
            <a:noFill/>
          </a:ln>
        </p:spPr>
      </p:pic>
      <p:sp>
        <p:nvSpPr>
          <p:cNvPr id="2430" name="Google Shape;2430;p306"/>
          <p:cNvSpPr txBox="1"/>
          <p:nvPr/>
        </p:nvSpPr>
        <p:spPr>
          <a:xfrm>
            <a:off x="628650" y="991029"/>
            <a:ext cx="3448499" cy="1422300"/>
          </a:xfrm>
          <a:prstGeom prst="rect">
            <a:avLst/>
          </a:prstGeom>
          <a:noFill/>
          <a:ln>
            <a:noFill/>
          </a:ln>
        </p:spPr>
        <p:txBody>
          <a:bodyPr spcFirstLastPara="1" wrap="square" lIns="62325" tIns="31175" rIns="62325" bIns="31175" anchor="t" anchorCtr="0">
            <a:noAutofit/>
          </a:bodyPr>
          <a:lstStyle/>
          <a:p>
            <a:pPr marL="0" marR="0" lvl="0" indent="-69850" algn="l" rtl="0">
              <a:spcBef>
                <a:spcPts val="0"/>
              </a:spcBef>
              <a:spcAft>
                <a:spcPts val="0"/>
              </a:spcAft>
              <a:buClr>
                <a:schemeClr val="dk2"/>
              </a:buClr>
              <a:buSzPts val="1100"/>
              <a:buFont typeface="Arial"/>
              <a:buChar char="•"/>
            </a:pPr>
            <a:r>
              <a:rPr lang="en-US" dirty="0">
                <a:solidFill>
                  <a:schemeClr val="dk2"/>
                </a:solidFill>
              </a:rPr>
              <a:t>Synchronous Token Devices</a:t>
            </a:r>
          </a:p>
          <a:p>
            <a:pPr marL="0" marR="0" lvl="0" indent="-69850" algn="l" rtl="0">
              <a:spcBef>
                <a:spcPts val="0"/>
              </a:spcBef>
              <a:spcAft>
                <a:spcPts val="0"/>
              </a:spcAft>
              <a:buClr>
                <a:schemeClr val="dk2"/>
              </a:buClr>
              <a:buSzPts val="1100"/>
              <a:buFont typeface="Arial"/>
              <a:buChar char="•"/>
            </a:pPr>
            <a:r>
              <a:rPr lang="en" dirty="0">
                <a:solidFill>
                  <a:schemeClr val="dk2"/>
                </a:solidFill>
                <a:latin typeface="Arial"/>
                <a:ea typeface="Arial"/>
                <a:cs typeface="Arial"/>
                <a:sym typeface="Arial"/>
              </a:rPr>
              <a:t>Rely upon synchronizing with authentication server.  </a:t>
            </a:r>
            <a:br>
              <a:rPr lang="en" dirty="0">
                <a:solidFill>
                  <a:schemeClr val="dk2"/>
                </a:solidFill>
                <a:latin typeface="Arial"/>
                <a:ea typeface="Arial"/>
                <a:cs typeface="Arial"/>
                <a:sym typeface="Arial"/>
              </a:rPr>
            </a:br>
            <a:r>
              <a:rPr lang="en" dirty="0">
                <a:solidFill>
                  <a:schemeClr val="dk2"/>
                </a:solidFill>
                <a:latin typeface="Arial"/>
                <a:ea typeface="Arial"/>
                <a:cs typeface="Arial"/>
                <a:sym typeface="Arial"/>
              </a:rPr>
              <a:t>Frequently time based, but could be event based</a:t>
            </a:r>
            <a:endParaRPr sz="1600" dirty="0"/>
          </a:p>
          <a:p>
            <a:pPr marL="0" marR="0" lvl="0" indent="-69850" algn="l" rtl="0">
              <a:spcBef>
                <a:spcPts val="0"/>
              </a:spcBef>
              <a:spcAft>
                <a:spcPts val="0"/>
              </a:spcAft>
              <a:buClr>
                <a:schemeClr val="dk2"/>
              </a:buClr>
              <a:buSzPts val="1100"/>
              <a:buFont typeface="Arial"/>
              <a:buChar char="•"/>
            </a:pPr>
            <a:r>
              <a:rPr lang="en" dirty="0">
                <a:solidFill>
                  <a:schemeClr val="dk2"/>
                </a:solidFill>
                <a:latin typeface="Arial"/>
                <a:ea typeface="Arial"/>
                <a:cs typeface="Arial"/>
                <a:sym typeface="Arial"/>
              </a:rPr>
              <a:t>If damaged, or battery fails, must be </a:t>
            </a:r>
            <a:r>
              <a:rPr lang="en" dirty="0">
                <a:solidFill>
                  <a:schemeClr val="dk2"/>
                </a:solidFill>
              </a:rPr>
              <a:t>re-synchronized</a:t>
            </a:r>
            <a:endParaRPr dirty="0">
              <a:solidFill>
                <a:schemeClr val="dk2"/>
              </a:solidFill>
            </a:endParaRPr>
          </a:p>
          <a:p>
            <a:pPr marL="0" marR="0" lvl="0" indent="-69850" algn="l" rtl="0">
              <a:spcBef>
                <a:spcPts val="0"/>
              </a:spcBef>
              <a:spcAft>
                <a:spcPts val="0"/>
              </a:spcAft>
              <a:buClr>
                <a:schemeClr val="dk2"/>
              </a:buClr>
              <a:buSzPts val="1100"/>
              <a:buFont typeface="Arial"/>
              <a:buChar char="•"/>
            </a:pPr>
            <a:r>
              <a:rPr lang="en" dirty="0">
                <a:solidFill>
                  <a:schemeClr val="dk2"/>
                </a:solidFill>
                <a:latin typeface="Arial"/>
                <a:ea typeface="Arial"/>
                <a:cs typeface="Arial"/>
                <a:sym typeface="Arial"/>
              </a:rPr>
              <a:t>Authentication server knows what “password” to expect based on time or event.</a:t>
            </a:r>
            <a:endParaRPr sz="1600" dirty="0"/>
          </a:p>
          <a:p>
            <a:pPr marL="0" marR="0" lvl="0" indent="0" algn="l" rtl="0">
              <a:spcBef>
                <a:spcPts val="0"/>
              </a:spcBef>
              <a:spcAft>
                <a:spcPts val="0"/>
              </a:spcAft>
              <a:buClr>
                <a:schemeClr val="dk1"/>
              </a:buClr>
              <a:buSzPts val="1100"/>
              <a:buFont typeface="Noto Sans Symbols"/>
              <a:buNone/>
            </a:pPr>
            <a:endParaRPr dirty="0">
              <a:solidFill>
                <a:schemeClr val="dk2"/>
              </a:solidFill>
              <a:latin typeface="Arial"/>
              <a:ea typeface="Arial"/>
              <a:cs typeface="Arial"/>
              <a:sym typeface="Arial"/>
            </a:endParaRPr>
          </a:p>
        </p:txBody>
      </p:sp>
      <p:pic>
        <p:nvPicPr>
          <p:cNvPr id="6" name="Google Shape;2438;p307" descr="challenge-smart-card">
            <a:extLst>
              <a:ext uri="{FF2B5EF4-FFF2-40B4-BE49-F238E27FC236}">
                <a16:creationId xmlns:a16="http://schemas.microsoft.com/office/drawing/2014/main" id="{A98DA3AE-4FC1-47BF-A4F2-2B58EF7E60E0}"/>
              </a:ext>
            </a:extLst>
          </p:cNvPr>
          <p:cNvPicPr preferRelativeResize="0"/>
          <p:nvPr/>
        </p:nvPicPr>
        <p:blipFill rotWithShape="1">
          <a:blip r:embed="rId4">
            <a:alphaModFix/>
          </a:blip>
          <a:srcRect/>
          <a:stretch/>
        </p:blipFill>
        <p:spPr>
          <a:xfrm>
            <a:off x="5363307" y="3370444"/>
            <a:ext cx="2189285" cy="1232018"/>
          </a:xfrm>
          <a:prstGeom prst="rect">
            <a:avLst/>
          </a:prstGeom>
          <a:noFill/>
          <a:ln>
            <a:noFill/>
          </a:ln>
        </p:spPr>
      </p:pic>
      <p:sp>
        <p:nvSpPr>
          <p:cNvPr id="7" name="Google Shape;2437;p307">
            <a:extLst>
              <a:ext uri="{FF2B5EF4-FFF2-40B4-BE49-F238E27FC236}">
                <a16:creationId xmlns:a16="http://schemas.microsoft.com/office/drawing/2014/main" id="{2A2463F7-1066-4CDC-B278-09E84C5F829F}"/>
              </a:ext>
            </a:extLst>
          </p:cNvPr>
          <p:cNvSpPr txBox="1">
            <a:spLocks/>
          </p:cNvSpPr>
          <p:nvPr/>
        </p:nvSpPr>
        <p:spPr>
          <a:xfrm>
            <a:off x="4255477" y="1031630"/>
            <a:ext cx="4572000" cy="2338813"/>
          </a:xfrm>
          <a:prstGeom prst="rect">
            <a:avLst/>
          </a:prstGeom>
          <a:noFill/>
          <a:ln>
            <a:noFill/>
          </a:ln>
        </p:spPr>
        <p:txBody>
          <a:bodyPr spcFirstLastPara="1" wrap="square" lIns="75575" tIns="37775" rIns="75575" bIns="37775"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279400" indent="-228600">
              <a:lnSpc>
                <a:spcPct val="70000"/>
              </a:lnSpc>
              <a:buClr>
                <a:schemeClr val="dk1"/>
              </a:buClr>
              <a:buSzPts val="1100"/>
              <a:buFont typeface="Arial"/>
              <a:buNone/>
            </a:pPr>
            <a:r>
              <a:rPr lang="en-US" dirty="0">
                <a:solidFill>
                  <a:schemeClr val="dk2"/>
                </a:solidFill>
                <a:latin typeface="Arial"/>
                <a:cs typeface="Arial"/>
                <a:sym typeface="Calibri"/>
              </a:rPr>
              <a:t>Asynchronous/ Challenge Response</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User logs in</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Authentication returns a challenge to the user</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User types challenge string into token device and presses enter.</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Token device returns a reply</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Only that specific user’s token device could respond with the expected reply.</a:t>
            </a:r>
            <a:endParaRPr lang="en-US" dirty="0">
              <a:solidFill>
                <a:schemeClr val="dk2"/>
              </a:solidFill>
              <a:latin typeface="Arial"/>
              <a:cs typeface="Arial"/>
              <a:sym typeface="Arial"/>
            </a:endParaRPr>
          </a:p>
          <a:p>
            <a:pPr marL="387350" indent="-342900">
              <a:lnSpc>
                <a:spcPct val="70000"/>
              </a:lnSpc>
              <a:spcBef>
                <a:spcPts val="700"/>
              </a:spcBef>
              <a:buClr>
                <a:schemeClr val="dk1"/>
              </a:buClr>
              <a:buSzPts val="1500"/>
              <a:buFont typeface="Arial" panose="020B0604020202020204" pitchFamily="34" charset="0"/>
              <a:buChar char="•"/>
            </a:pPr>
            <a:r>
              <a:rPr lang="en-US" dirty="0">
                <a:solidFill>
                  <a:schemeClr val="dk2"/>
                </a:solidFill>
                <a:latin typeface="Arial"/>
                <a:cs typeface="Arial"/>
                <a:sym typeface="Calibri"/>
              </a:rPr>
              <a:t>More Complex than synchronous</a:t>
            </a:r>
            <a:endParaRPr lang="en-US" dirty="0">
              <a:solidFill>
                <a:schemeClr val="dk2"/>
              </a:solidFill>
              <a:latin typeface="Arial"/>
              <a:cs typeface="Arial"/>
              <a:sym typeface="Arial"/>
            </a:endParaRPr>
          </a:p>
          <a:p>
            <a:pPr marL="387350" indent="-342900">
              <a:lnSpc>
                <a:spcPct val="70000"/>
              </a:lnSpc>
              <a:spcBef>
                <a:spcPts val="700"/>
              </a:spcBef>
              <a:spcAft>
                <a:spcPts val="1600"/>
              </a:spcAft>
              <a:buClr>
                <a:schemeClr val="dk1"/>
              </a:buClr>
              <a:buSzPts val="1500"/>
              <a:buFont typeface="Arial" panose="020B0604020202020204" pitchFamily="34" charset="0"/>
              <a:buChar char="•"/>
            </a:pPr>
            <a:r>
              <a:rPr lang="en-US" dirty="0">
                <a:solidFill>
                  <a:schemeClr val="dk2"/>
                </a:solidFill>
                <a:latin typeface="Arial"/>
                <a:cs typeface="Arial"/>
                <a:sym typeface="Calibri"/>
              </a:rPr>
              <a:t>May provide better protection against sniffing</a:t>
            </a:r>
            <a:endParaRPr lang="en-US" dirty="0">
              <a:solidFill>
                <a:schemeClr val="dk2"/>
              </a:solidFill>
              <a:latin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42"/>
        <p:cNvGrpSpPr/>
        <p:nvPr/>
      </p:nvGrpSpPr>
      <p:grpSpPr>
        <a:xfrm>
          <a:off x="0" y="0"/>
          <a:ext cx="0" cy="0"/>
          <a:chOff x="0" y="0"/>
          <a:chExt cx="0" cy="0"/>
        </a:xfrm>
      </p:grpSpPr>
      <p:sp>
        <p:nvSpPr>
          <p:cNvPr id="2443" name="Google Shape;2443;p30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Memory Cards</a:t>
            </a:r>
            <a:endParaRPr sz="1200"/>
          </a:p>
        </p:txBody>
      </p:sp>
      <p:sp>
        <p:nvSpPr>
          <p:cNvPr id="2444" name="Google Shape;2444;p30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142</a:t>
            </a:fld>
            <a:endParaRPr/>
          </a:p>
        </p:txBody>
      </p:sp>
      <p:pic>
        <p:nvPicPr>
          <p:cNvPr id="2051" name="Picture 3" descr="Image result for credit card magnetic strip">
            <a:hlinkClick r:id="rId3"/>
            <a:extLst>
              <a:ext uri="{FF2B5EF4-FFF2-40B4-BE49-F238E27FC236}">
                <a16:creationId xmlns:a16="http://schemas.microsoft.com/office/drawing/2014/main" id="{58D7E1A8-D45F-45FE-8811-EACC01D54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461" y="614728"/>
            <a:ext cx="4443047" cy="37298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49"/>
        <p:cNvGrpSpPr/>
        <p:nvPr/>
      </p:nvGrpSpPr>
      <p:grpSpPr>
        <a:xfrm>
          <a:off x="0" y="0"/>
          <a:ext cx="0" cy="0"/>
          <a:chOff x="0" y="0"/>
          <a:chExt cx="0" cy="0"/>
        </a:xfrm>
      </p:grpSpPr>
      <p:sp>
        <p:nvSpPr>
          <p:cNvPr id="2450" name="Google Shape;2450;p30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Memory Cards  </a:t>
            </a:r>
            <a:endParaRPr sz="1200"/>
          </a:p>
        </p:txBody>
      </p:sp>
      <p:sp>
        <p:nvSpPr>
          <p:cNvPr id="2451" name="Google Shape;2451;p30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143</a:t>
            </a:fld>
            <a:endParaRPr/>
          </a:p>
        </p:txBody>
      </p:sp>
      <p:sp>
        <p:nvSpPr>
          <p:cNvPr id="2452" name="Google Shape;2452;p309"/>
          <p:cNvSpPr txBox="1">
            <a:spLocks noGrp="1"/>
          </p:cNvSpPr>
          <p:nvPr>
            <p:ph type="body" idx="4294967295"/>
          </p:nvPr>
        </p:nvSpPr>
        <p:spPr>
          <a:xfrm>
            <a:off x="312127" y="531923"/>
            <a:ext cx="4259873"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Holds information, does NOT process</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A memory card holds authentication info, usually you’ll want to pair this with a PIN… WHY?</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A credit card or ATM card is a type of memory card, so is a key/swipe card </a:t>
            </a:r>
            <a:endParaRPr sz="1200" dirty="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Usually insecure, easily copied.*</a:t>
            </a:r>
            <a:endParaRPr sz="1200" dirty="0"/>
          </a:p>
        </p:txBody>
      </p:sp>
      <p:pic>
        <p:nvPicPr>
          <p:cNvPr id="3" name="Picture 2">
            <a:extLst>
              <a:ext uri="{FF2B5EF4-FFF2-40B4-BE49-F238E27FC236}">
                <a16:creationId xmlns:a16="http://schemas.microsoft.com/office/drawing/2014/main" id="{D5EB6D8F-6114-4436-A938-65E10DD42409}"/>
              </a:ext>
            </a:extLst>
          </p:cNvPr>
          <p:cNvPicPr>
            <a:picLocks noChangeAspect="1"/>
          </p:cNvPicPr>
          <p:nvPr/>
        </p:nvPicPr>
        <p:blipFill>
          <a:blip r:embed="rId3"/>
          <a:stretch>
            <a:fillRect/>
          </a:stretch>
        </p:blipFill>
        <p:spPr>
          <a:xfrm>
            <a:off x="5042422" y="1500554"/>
            <a:ext cx="3789451" cy="2813538"/>
          </a:xfrm>
          <a:prstGeom prst="rect">
            <a:avLst/>
          </a:prstGeom>
        </p:spPr>
      </p:pic>
      <p:pic>
        <p:nvPicPr>
          <p:cNvPr id="3075" name="Picture 3" descr="Image result for cloned credit cards">
            <a:hlinkClick r:id="rId4"/>
            <a:extLst>
              <a:ext uri="{FF2B5EF4-FFF2-40B4-BE49-F238E27FC236}">
                <a16:creationId xmlns:a16="http://schemas.microsoft.com/office/drawing/2014/main" id="{D352FC73-F50C-4D3A-ADAD-A4E1258D3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092" y="2907323"/>
            <a:ext cx="2922917" cy="16368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sp>
        <p:nvSpPr>
          <p:cNvPr id="2457" name="Google Shape;2457;p31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Smart Card</a:t>
            </a:r>
            <a:endParaRPr sz="1200"/>
          </a:p>
        </p:txBody>
      </p:sp>
      <p:sp>
        <p:nvSpPr>
          <p:cNvPr id="2458" name="Google Shape;2458;p31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144</a:t>
            </a:fld>
            <a:endParaRPr/>
          </a:p>
        </p:txBody>
      </p:sp>
      <p:grpSp>
        <p:nvGrpSpPr>
          <p:cNvPr id="10" name="Group 9">
            <a:extLst>
              <a:ext uri="{FF2B5EF4-FFF2-40B4-BE49-F238E27FC236}">
                <a16:creationId xmlns:a16="http://schemas.microsoft.com/office/drawing/2014/main" id="{E070082F-663E-4BFA-9F47-42CF3CD2A5D8}"/>
              </a:ext>
            </a:extLst>
          </p:cNvPr>
          <p:cNvGrpSpPr/>
          <p:nvPr/>
        </p:nvGrpSpPr>
        <p:grpSpPr>
          <a:xfrm>
            <a:off x="1113693" y="582207"/>
            <a:ext cx="5251938" cy="2553678"/>
            <a:chOff x="1524000" y="1268044"/>
            <a:chExt cx="4933950" cy="2553678"/>
          </a:xfrm>
        </p:grpSpPr>
        <p:grpSp>
          <p:nvGrpSpPr>
            <p:cNvPr id="8" name="Group 7">
              <a:extLst>
                <a:ext uri="{FF2B5EF4-FFF2-40B4-BE49-F238E27FC236}">
                  <a16:creationId xmlns:a16="http://schemas.microsoft.com/office/drawing/2014/main" id="{B84AE3FD-24F6-4E15-A7AA-1C2DB5F643C4}"/>
                </a:ext>
              </a:extLst>
            </p:cNvPr>
            <p:cNvGrpSpPr/>
            <p:nvPr/>
          </p:nvGrpSpPr>
          <p:grpSpPr>
            <a:xfrm>
              <a:off x="1524000" y="1614547"/>
              <a:ext cx="4933950" cy="2207175"/>
              <a:chOff x="1524000" y="1614548"/>
              <a:chExt cx="4187336" cy="1987282"/>
            </a:xfrm>
          </p:grpSpPr>
          <p:pic>
            <p:nvPicPr>
              <p:cNvPr id="6" name="Picture 5">
                <a:extLst>
                  <a:ext uri="{FF2B5EF4-FFF2-40B4-BE49-F238E27FC236}">
                    <a16:creationId xmlns:a16="http://schemas.microsoft.com/office/drawing/2014/main" id="{52CEAA37-2508-43D6-B713-FBCAB7076E4C}"/>
                  </a:ext>
                </a:extLst>
              </p:cNvPr>
              <p:cNvPicPr>
                <a:picLocks noChangeAspect="1"/>
              </p:cNvPicPr>
              <p:nvPr/>
            </p:nvPicPr>
            <p:blipFill>
              <a:blip r:embed="rId3"/>
              <a:stretch>
                <a:fillRect/>
              </a:stretch>
            </p:blipFill>
            <p:spPr>
              <a:xfrm>
                <a:off x="3282461" y="3106530"/>
                <a:ext cx="2428875" cy="495300"/>
              </a:xfrm>
              <a:prstGeom prst="rect">
                <a:avLst/>
              </a:prstGeom>
            </p:spPr>
          </p:pic>
          <p:pic>
            <p:nvPicPr>
              <p:cNvPr id="5" name="Picture 4">
                <a:extLst>
                  <a:ext uri="{FF2B5EF4-FFF2-40B4-BE49-F238E27FC236}">
                    <a16:creationId xmlns:a16="http://schemas.microsoft.com/office/drawing/2014/main" id="{F2001D0B-7997-43F5-813A-6C9F9BAC1313}"/>
                  </a:ext>
                </a:extLst>
              </p:cNvPr>
              <p:cNvPicPr>
                <a:picLocks noChangeAspect="1"/>
              </p:cNvPicPr>
              <p:nvPr/>
            </p:nvPicPr>
            <p:blipFill>
              <a:blip r:embed="rId4"/>
              <a:stretch>
                <a:fillRect/>
              </a:stretch>
            </p:blipFill>
            <p:spPr>
              <a:xfrm>
                <a:off x="3739661" y="2027727"/>
                <a:ext cx="1971675" cy="1524000"/>
              </a:xfrm>
              <a:prstGeom prst="rect">
                <a:avLst/>
              </a:prstGeom>
            </p:spPr>
          </p:pic>
          <p:pic>
            <p:nvPicPr>
              <p:cNvPr id="4" name="Picture 3">
                <a:extLst>
                  <a:ext uri="{FF2B5EF4-FFF2-40B4-BE49-F238E27FC236}">
                    <a16:creationId xmlns:a16="http://schemas.microsoft.com/office/drawing/2014/main" id="{289EF916-59DC-4F5A-9200-35BB648574A0}"/>
                  </a:ext>
                </a:extLst>
              </p:cNvPr>
              <p:cNvPicPr>
                <a:picLocks noChangeAspect="1"/>
              </p:cNvPicPr>
              <p:nvPr/>
            </p:nvPicPr>
            <p:blipFill>
              <a:blip r:embed="rId5"/>
              <a:stretch>
                <a:fillRect/>
              </a:stretch>
            </p:blipFill>
            <p:spPr>
              <a:xfrm>
                <a:off x="1524000" y="1614548"/>
                <a:ext cx="2438400" cy="1590675"/>
              </a:xfrm>
              <a:prstGeom prst="rect">
                <a:avLst/>
              </a:prstGeom>
            </p:spPr>
          </p:pic>
        </p:grpSp>
        <p:sp>
          <p:nvSpPr>
            <p:cNvPr id="9" name="TextBox 8">
              <a:extLst>
                <a:ext uri="{FF2B5EF4-FFF2-40B4-BE49-F238E27FC236}">
                  <a16:creationId xmlns:a16="http://schemas.microsoft.com/office/drawing/2014/main" id="{1BE0D6B9-7982-4E13-8747-9B17F42E4A2F}"/>
                </a:ext>
              </a:extLst>
            </p:cNvPr>
            <p:cNvSpPr txBox="1"/>
            <p:nvPr/>
          </p:nvSpPr>
          <p:spPr>
            <a:xfrm>
              <a:off x="1524000" y="1268044"/>
              <a:ext cx="1113692" cy="307777"/>
            </a:xfrm>
            <a:prstGeom prst="rect">
              <a:avLst/>
            </a:prstGeom>
            <a:noFill/>
          </p:spPr>
          <p:txBody>
            <a:bodyPr wrap="square" rtlCol="0">
              <a:spAutoFit/>
            </a:bodyPr>
            <a:lstStyle/>
            <a:p>
              <a:r>
                <a:rPr lang="en-US" b="1" dirty="0"/>
                <a:t>EMV CHIP</a:t>
              </a:r>
            </a:p>
          </p:txBody>
        </p:sp>
      </p:grpSp>
      <p:sp>
        <p:nvSpPr>
          <p:cNvPr id="11" name="Rectangle 10">
            <a:extLst>
              <a:ext uri="{FF2B5EF4-FFF2-40B4-BE49-F238E27FC236}">
                <a16:creationId xmlns:a16="http://schemas.microsoft.com/office/drawing/2014/main" id="{2798CF74-746E-4057-83D3-47E6BD38B353}"/>
              </a:ext>
            </a:extLst>
          </p:cNvPr>
          <p:cNvSpPr/>
          <p:nvPr/>
        </p:nvSpPr>
        <p:spPr>
          <a:xfrm>
            <a:off x="1113693" y="3623280"/>
            <a:ext cx="6635262" cy="954107"/>
          </a:xfrm>
          <a:prstGeom prst="rect">
            <a:avLst/>
          </a:prstGeom>
        </p:spPr>
        <p:txBody>
          <a:bodyPr wrap="square">
            <a:spAutoFit/>
          </a:bodyPr>
          <a:lstStyle/>
          <a:p>
            <a:r>
              <a:rPr lang="en-US" b="1" dirty="0">
                <a:solidFill>
                  <a:srgbClr val="6A6A6A"/>
                </a:solidFill>
                <a:latin typeface="arial" panose="020B0604020202020204" pitchFamily="34" charset="0"/>
              </a:rPr>
              <a:t>EMV chip</a:t>
            </a:r>
            <a:r>
              <a:rPr lang="en-US" dirty="0">
                <a:solidFill>
                  <a:srgbClr val="545454"/>
                </a:solidFill>
                <a:latin typeface="arial" panose="020B0604020202020204" pitchFamily="34" charset="0"/>
              </a:rPr>
              <a:t> technology is becoming the global standard for credit card and debit card payments. Named after its original developers (</a:t>
            </a:r>
            <a:r>
              <a:rPr lang="en-US" dirty="0" err="1">
                <a:solidFill>
                  <a:srgbClr val="545454"/>
                </a:solidFill>
                <a:latin typeface="arial" panose="020B0604020202020204" pitchFamily="34" charset="0"/>
              </a:rPr>
              <a:t>Europay</a:t>
            </a:r>
            <a:r>
              <a:rPr lang="en-US" dirty="0">
                <a:solidFill>
                  <a:srgbClr val="545454"/>
                </a:solidFill>
                <a:latin typeface="arial" panose="020B0604020202020204" pitchFamily="34" charset="0"/>
              </a:rPr>
              <a:t>, MasterCard® and Visa®), this technology features payment instruments (cards, mobile phones, etc.) with embedded microprocessor </a:t>
            </a:r>
            <a:r>
              <a:rPr lang="en-US" b="1" dirty="0">
                <a:solidFill>
                  <a:srgbClr val="6A6A6A"/>
                </a:solidFill>
                <a:latin typeface="arial" panose="020B0604020202020204" pitchFamily="34" charset="0"/>
              </a:rPr>
              <a:t>chips</a:t>
            </a:r>
            <a:r>
              <a:rPr lang="en-US" dirty="0">
                <a:solidFill>
                  <a:srgbClr val="545454"/>
                </a:solidFill>
                <a:latin typeface="arial" panose="020B0604020202020204" pitchFamily="34" charset="0"/>
              </a:rPr>
              <a:t> that store and protect cardholder data.</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Type 3:  Something You Are/Do </a:t>
            </a:r>
          </a:p>
        </p:txBody>
      </p:sp>
    </p:spTree>
    <p:extLst>
      <p:ext uri="{BB962C8B-B14F-4D97-AF65-F5344CB8AC3E}">
        <p14:creationId xmlns:p14="http://schemas.microsoft.com/office/powerpoint/2010/main" val="29477028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1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Type 3:  Something You Are</a:t>
            </a:r>
            <a:endParaRPr sz="1200"/>
          </a:p>
        </p:txBody>
      </p:sp>
      <p:sp>
        <p:nvSpPr>
          <p:cNvPr id="2479" name="Google Shape;2479;p31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146</a:t>
            </a:fld>
            <a:endParaRPr/>
          </a:p>
        </p:txBody>
      </p:sp>
      <p:sp>
        <p:nvSpPr>
          <p:cNvPr id="2480" name="Google Shape;2480;p313"/>
          <p:cNvSpPr txBox="1">
            <a:spLocks noGrp="1"/>
          </p:cNvSpPr>
          <p:nvPr>
            <p:ph type="body" idx="4294967295"/>
          </p:nvPr>
        </p:nvSpPr>
        <p:spPr>
          <a:xfrm>
            <a:off x="628650" y="1384050"/>
            <a:ext cx="6581042"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2400" b="0" i="0" u="none" strike="noStrike" cap="none" dirty="0">
                <a:solidFill>
                  <a:schemeClr val="dk1"/>
                </a:solidFill>
                <a:latin typeface="Calibri"/>
                <a:ea typeface="Calibri"/>
                <a:cs typeface="Calibri"/>
                <a:sym typeface="Calibri"/>
              </a:rPr>
              <a:t>Biometrics</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US" sz="2000" b="0" i="0" u="none" strike="noStrike" cap="none" dirty="0">
                <a:solidFill>
                  <a:schemeClr val="dk1"/>
                </a:solidFill>
                <a:latin typeface="Calibri"/>
                <a:ea typeface="Calibri"/>
                <a:cs typeface="Calibri"/>
                <a:sym typeface="Calibri"/>
              </a:rPr>
              <a:t>Physiological (</a:t>
            </a:r>
            <a:r>
              <a:rPr lang="en" sz="2000" b="0" i="0" u="none" strike="noStrike" cap="none" dirty="0">
                <a:solidFill>
                  <a:schemeClr val="dk1"/>
                </a:solidFill>
                <a:latin typeface="Calibri"/>
                <a:ea typeface="Calibri"/>
                <a:cs typeface="Calibri"/>
                <a:sym typeface="Calibri"/>
              </a:rPr>
              <a:t>Static):  Should not significantly change over time.  Bound to a user’s physiological traits</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Fingerprint, hand geometry, iris, retina, etc</a:t>
            </a:r>
            <a:endParaRPr sz="1600" dirty="0"/>
          </a:p>
          <a:p>
            <a:pPr marL="469900" marR="0" lvl="1" indent="-152400" algn="l" rtl="0">
              <a:lnSpc>
                <a:spcPct val="90000"/>
              </a:lnSpc>
              <a:spcBef>
                <a:spcPts val="300"/>
              </a:spcBef>
              <a:spcAft>
                <a:spcPts val="0"/>
              </a:spcAft>
              <a:buClr>
                <a:schemeClr val="dk1"/>
              </a:buClr>
              <a:buSzPts val="1600"/>
              <a:buFont typeface="Arial"/>
              <a:buChar char="•"/>
            </a:pPr>
            <a:r>
              <a:rPr lang="en-US" sz="2000" b="0" i="0" u="none" strike="noStrike" cap="none" dirty="0">
                <a:solidFill>
                  <a:schemeClr val="dk1"/>
                </a:solidFill>
                <a:latin typeface="Calibri"/>
                <a:ea typeface="Calibri"/>
                <a:cs typeface="Calibri"/>
                <a:sym typeface="Calibri"/>
              </a:rPr>
              <a:t>Behavior-based (</a:t>
            </a:r>
            <a:r>
              <a:rPr lang="en" sz="2000" b="0" i="0" u="none" strike="noStrike" cap="none" dirty="0">
                <a:solidFill>
                  <a:schemeClr val="dk1"/>
                </a:solidFill>
                <a:latin typeface="Calibri"/>
                <a:ea typeface="Calibri"/>
                <a:cs typeface="Calibri"/>
                <a:sym typeface="Calibri"/>
              </a:rPr>
              <a:t>Dynamic):  Based on behavioral traits</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Voice, gait, signature, keyboard cadence, etc</a:t>
            </a:r>
            <a:endParaRPr sz="1600" dirty="0"/>
          </a:p>
          <a:p>
            <a:pPr marL="774700" marR="0" lvl="2" indent="-152400" algn="l" rtl="0">
              <a:lnSpc>
                <a:spcPct val="90000"/>
              </a:lnSpc>
              <a:spcBef>
                <a:spcPts val="300"/>
              </a:spcBef>
              <a:spcAft>
                <a:spcPts val="0"/>
              </a:spcAft>
              <a:buClr>
                <a:schemeClr val="dk1"/>
              </a:buClr>
              <a:buSzPts val="1400"/>
              <a:buFont typeface="Arial"/>
              <a:buChar char="•"/>
            </a:pPr>
            <a:r>
              <a:rPr lang="en" sz="1800" b="0" i="0" u="none" strike="noStrike" cap="none" dirty="0">
                <a:solidFill>
                  <a:schemeClr val="dk1"/>
                </a:solidFill>
                <a:latin typeface="Calibri"/>
                <a:ea typeface="Calibri"/>
                <a:cs typeface="Calibri"/>
                <a:sym typeface="Calibri"/>
              </a:rPr>
              <a:t>Even though these can be modified temporarily, they are very difficult to modify for any significant length of time.</a:t>
            </a:r>
            <a:endParaRPr sz="1600" dirty="0"/>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a:p>
            <a:pPr marL="469900" marR="0" lvl="1" indent="-50800" algn="l" rtl="0">
              <a:lnSpc>
                <a:spcPct val="90000"/>
              </a:lnSpc>
              <a:spcBef>
                <a:spcPts val="300"/>
              </a:spcBef>
              <a:spcAft>
                <a:spcPts val="1600"/>
              </a:spcAft>
              <a:buClr>
                <a:schemeClr val="dk1"/>
              </a:buClr>
              <a:buSzPts val="16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315"/>
          <p:cNvSpPr txBox="1">
            <a:spLocks noGrp="1"/>
          </p:cNvSpPr>
          <p:nvPr>
            <p:ph type="title"/>
          </p:nvPr>
        </p:nvSpPr>
        <p:spPr>
          <a:xfrm>
            <a:off x="628650" y="268680"/>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Crossover Error Rate</a:t>
            </a:r>
            <a:endParaRPr sz="1200" dirty="0"/>
          </a:p>
        </p:txBody>
      </p:sp>
      <p:sp>
        <p:nvSpPr>
          <p:cNvPr id="2493" name="Google Shape;2493;p31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147</a:t>
            </a:fld>
            <a:endParaRPr/>
          </a:p>
        </p:txBody>
      </p:sp>
      <p:pic>
        <p:nvPicPr>
          <p:cNvPr id="2494" name="Google Shape;2494;p315" descr="http://www.pearsonitcertification.com/content/images/art_gibson_threefactorsauthentication/elementLinks/fig2__gibson_three-factors-of-authentication.jpg"/>
          <p:cNvPicPr preferRelativeResize="0"/>
          <p:nvPr/>
        </p:nvPicPr>
        <p:blipFill rotWithShape="1">
          <a:blip r:embed="rId3">
            <a:alphaModFix/>
          </a:blip>
          <a:srcRect/>
          <a:stretch/>
        </p:blipFill>
        <p:spPr>
          <a:xfrm>
            <a:off x="4789885" y="1122792"/>
            <a:ext cx="3885191" cy="3077397"/>
          </a:xfrm>
          <a:prstGeom prst="rect">
            <a:avLst/>
          </a:prstGeom>
          <a:noFill/>
          <a:ln>
            <a:noFill/>
          </a:ln>
        </p:spPr>
      </p:pic>
      <p:sp>
        <p:nvSpPr>
          <p:cNvPr id="5" name="Google Shape;2487;p314">
            <a:extLst>
              <a:ext uri="{FF2B5EF4-FFF2-40B4-BE49-F238E27FC236}">
                <a16:creationId xmlns:a16="http://schemas.microsoft.com/office/drawing/2014/main" id="{C17EBEE2-86AD-49CA-B819-8406622CCFE1}"/>
              </a:ext>
            </a:extLst>
          </p:cNvPr>
          <p:cNvSpPr txBox="1">
            <a:spLocks/>
          </p:cNvSpPr>
          <p:nvPr/>
        </p:nvSpPr>
        <p:spPr>
          <a:xfrm>
            <a:off x="218342" y="1049317"/>
            <a:ext cx="4571543" cy="2375400"/>
          </a:xfrm>
          <a:prstGeom prst="rect">
            <a:avLst/>
          </a:prstGeom>
          <a:noFill/>
          <a:ln>
            <a:noFill/>
          </a:ln>
        </p:spPr>
        <p:txBody>
          <a:bodyPr spcFirstLastPara="1" wrap="square" lIns="75575" tIns="37775" rIns="75575" bIns="37775"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50800" indent="0">
              <a:lnSpc>
                <a:spcPct val="90000"/>
              </a:lnSpc>
              <a:buClr>
                <a:schemeClr val="dk1"/>
              </a:buClr>
              <a:buSzPts val="1600"/>
              <a:buNone/>
            </a:pPr>
            <a:r>
              <a:rPr lang="en-US" sz="1800" dirty="0">
                <a:solidFill>
                  <a:schemeClr val="dk1"/>
                </a:solidFill>
                <a:latin typeface="Calibri"/>
                <a:ea typeface="Calibri"/>
                <a:cs typeface="Calibri"/>
                <a:sym typeface="Calibri"/>
              </a:rPr>
              <a:t>Accuracy</a:t>
            </a:r>
            <a:endParaRPr lang="en-US" dirty="0"/>
          </a:p>
          <a:p>
            <a:pPr marL="590550" lvl="1" indent="-285750">
              <a:lnSpc>
                <a:spcPct val="90000"/>
              </a:lnSpc>
              <a:spcBef>
                <a:spcPts val="300"/>
              </a:spcBef>
              <a:buClr>
                <a:schemeClr val="dk1"/>
              </a:buClr>
              <a:buSzPts val="1400"/>
              <a:buFont typeface="Arial" panose="020B0604020202020204" pitchFamily="34" charset="0"/>
              <a:buChar char="•"/>
            </a:pPr>
            <a:r>
              <a:rPr lang="en-US" sz="1600" dirty="0">
                <a:solidFill>
                  <a:schemeClr val="dk1"/>
                </a:solidFill>
                <a:latin typeface="Calibri"/>
                <a:ea typeface="Calibri"/>
                <a:cs typeface="Calibri"/>
                <a:sym typeface="Calibri"/>
              </a:rPr>
              <a:t>Type I Error:  False Rejection--A legitimate user is barred from access.  Is caused when a system identifies too much information.  This causes excessive overhead.</a:t>
            </a:r>
            <a:endParaRPr lang="en-US" dirty="0"/>
          </a:p>
          <a:p>
            <a:pPr marL="590550" lvl="1" indent="-285750">
              <a:lnSpc>
                <a:spcPct val="90000"/>
              </a:lnSpc>
              <a:spcBef>
                <a:spcPts val="300"/>
              </a:spcBef>
              <a:buClr>
                <a:schemeClr val="dk1"/>
              </a:buClr>
              <a:buSzPts val="1400"/>
              <a:buFont typeface="Arial" panose="020B0604020202020204" pitchFamily="34" charset="0"/>
              <a:buChar char="•"/>
            </a:pPr>
            <a:r>
              <a:rPr lang="en-US" sz="1600" dirty="0">
                <a:solidFill>
                  <a:schemeClr val="dk1"/>
                </a:solidFill>
                <a:latin typeface="Calibri"/>
                <a:ea typeface="Calibri"/>
                <a:cs typeface="Calibri"/>
                <a:sym typeface="Calibri"/>
              </a:rPr>
              <a:t>Type II Error:  False Acceptance—An impostor is allowed access.  This is a security threat and comes when a system doesn’t evaluate enough information</a:t>
            </a:r>
            <a:endParaRPr lang="en-US" dirty="0"/>
          </a:p>
          <a:p>
            <a:pPr marL="590550" lvl="1" indent="-285750">
              <a:lnSpc>
                <a:spcPct val="90000"/>
              </a:lnSpc>
              <a:spcBef>
                <a:spcPts val="300"/>
              </a:spcBef>
              <a:buClr>
                <a:schemeClr val="dk1"/>
              </a:buClr>
              <a:buSzPts val="1400"/>
              <a:buFont typeface="Arial" panose="020B0604020202020204" pitchFamily="34" charset="0"/>
              <a:buChar char="•"/>
            </a:pPr>
            <a:r>
              <a:rPr lang="en-US" sz="1600" dirty="0">
                <a:solidFill>
                  <a:schemeClr val="dk1"/>
                </a:solidFill>
                <a:latin typeface="Calibri"/>
                <a:ea typeface="Calibri"/>
                <a:cs typeface="Calibri"/>
                <a:sym typeface="Calibri"/>
              </a:rPr>
              <a:t>As FRR goes down, FAR goes up and vice versa</a:t>
            </a:r>
            <a:endParaRPr lang="en-US" dirty="0"/>
          </a:p>
          <a:p>
            <a:pPr marL="590550" lvl="1" indent="-285750">
              <a:lnSpc>
                <a:spcPct val="90000"/>
              </a:lnSpc>
              <a:spcBef>
                <a:spcPts val="300"/>
              </a:spcBef>
              <a:buClr>
                <a:schemeClr val="dk1"/>
              </a:buClr>
              <a:buSzPts val="1400"/>
              <a:buFont typeface="Arial" panose="020B0604020202020204" pitchFamily="34" charset="0"/>
              <a:buChar char="•"/>
            </a:pPr>
            <a:r>
              <a:rPr lang="en-US" sz="1600" dirty="0">
                <a:solidFill>
                  <a:schemeClr val="dk1"/>
                </a:solidFill>
                <a:latin typeface="Calibri"/>
                <a:ea typeface="Calibri"/>
                <a:cs typeface="Calibri"/>
                <a:sym typeface="Calibri"/>
              </a:rPr>
              <a:t>The level at which the two meet is called CER (Crossover Error Rate).  The lower the number, the more accurate the system</a:t>
            </a:r>
            <a:endParaRPr lang="en-US" dirty="0"/>
          </a:p>
          <a:p>
            <a:pPr marL="590550" lvl="1" indent="-285750">
              <a:lnSpc>
                <a:spcPct val="90000"/>
              </a:lnSpc>
              <a:spcBef>
                <a:spcPts val="300"/>
              </a:spcBef>
              <a:spcAft>
                <a:spcPts val="1600"/>
              </a:spcAft>
              <a:buClr>
                <a:schemeClr val="dk1"/>
              </a:buClr>
              <a:buSzPts val="1400"/>
              <a:buFont typeface="Arial" panose="020B0604020202020204" pitchFamily="34" charset="0"/>
              <a:buChar char="•"/>
            </a:pPr>
            <a:r>
              <a:rPr lang="en-US" sz="1600" dirty="0">
                <a:solidFill>
                  <a:schemeClr val="dk1"/>
                </a:solidFill>
                <a:latin typeface="Calibri"/>
                <a:ea typeface="Calibri"/>
                <a:cs typeface="Calibri"/>
                <a:sym typeface="Calibri"/>
              </a:rPr>
              <a:t>Iris Scans are the </a:t>
            </a:r>
            <a:r>
              <a:rPr lang="en-US" sz="1200" dirty="0">
                <a:solidFill>
                  <a:schemeClr val="dk1"/>
                </a:solidFill>
                <a:latin typeface="Calibri"/>
                <a:ea typeface="Calibri"/>
                <a:cs typeface="Calibri"/>
                <a:sym typeface="Calibri"/>
              </a:rPr>
              <a:t>most accurate</a:t>
            </a:r>
            <a:endParaRPr lang="en-US" sz="11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31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Biometric Concerns</a:t>
            </a:r>
            <a:endParaRPr sz="1200"/>
          </a:p>
        </p:txBody>
      </p:sp>
      <p:sp>
        <p:nvSpPr>
          <p:cNvPr id="2500" name="Google Shape;2500;p31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148</a:t>
            </a:fld>
            <a:endParaRPr/>
          </a:p>
        </p:txBody>
      </p:sp>
      <p:sp>
        <p:nvSpPr>
          <p:cNvPr id="2501" name="Google Shape;2501;p316"/>
          <p:cNvSpPr txBox="1">
            <a:spLocks noGrp="1"/>
          </p:cNvSpPr>
          <p:nvPr>
            <p:ph type="body" idx="4294967295"/>
          </p:nvPr>
        </p:nvSpPr>
        <p:spPr>
          <a:xfrm>
            <a:off x="628650" y="1581866"/>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User Acceptance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Many users feel biometrics are intrusive</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Retina scans can reveal health care information</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Time for enrollment and verification can make user’s resistant</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Cost/benefit analysis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No way to revoke biometrics</a:t>
            </a:r>
            <a:endParaRPr sz="1200"/>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Kerberos and Single Sign On (SSO)</a:t>
            </a:r>
          </a:p>
        </p:txBody>
      </p:sp>
    </p:spTree>
    <p:extLst>
      <p:ext uri="{BB962C8B-B14F-4D97-AF65-F5344CB8AC3E}">
        <p14:creationId xmlns:p14="http://schemas.microsoft.com/office/powerpoint/2010/main" val="364792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0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300"/>
              <a:buFont typeface="Calibri"/>
              <a:buNone/>
            </a:pPr>
            <a:r>
              <a:rPr lang="en" sz="3300" b="0" i="0" u="none" strike="noStrike" cap="none">
                <a:solidFill>
                  <a:schemeClr val="dk1"/>
                </a:solidFill>
                <a:latin typeface="Calibri"/>
                <a:ea typeface="Calibri"/>
                <a:cs typeface="Calibri"/>
                <a:sym typeface="Calibri"/>
              </a:rPr>
              <a:t>Non-interference Model</a:t>
            </a:r>
            <a:br>
              <a:rPr lang="en" sz="3300" b="0" i="0" u="none" strike="noStrike" cap="none">
                <a:solidFill>
                  <a:schemeClr val="dk1"/>
                </a:solidFill>
                <a:latin typeface="Calibri"/>
                <a:ea typeface="Calibri"/>
                <a:cs typeface="Calibri"/>
                <a:sym typeface="Calibri"/>
              </a:rPr>
            </a:br>
            <a:endParaRPr sz="3000" b="0" i="0" u="none" strike="noStrike" cap="none">
              <a:solidFill>
                <a:schemeClr val="dk1"/>
              </a:solidFill>
              <a:latin typeface="Calibri"/>
              <a:ea typeface="Calibri"/>
              <a:cs typeface="Calibri"/>
              <a:sym typeface="Calibri"/>
            </a:endParaRPr>
          </a:p>
        </p:txBody>
      </p:sp>
      <p:sp>
        <p:nvSpPr>
          <p:cNvPr id="1634" name="Google Shape;1634;p20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
        <p:nvSpPr>
          <p:cNvPr id="1635" name="Google Shape;1635;p209"/>
          <p:cNvSpPr txBox="1">
            <a:spLocks noGrp="1"/>
          </p:cNvSpPr>
          <p:nvPr>
            <p:ph type="body" idx="4294967295"/>
          </p:nvPr>
        </p:nvSpPr>
        <p:spPr>
          <a:xfrm>
            <a:off x="0" y="1567423"/>
            <a:ext cx="7907100" cy="2294400"/>
          </a:xfrm>
          <a:prstGeom prst="rect">
            <a:avLst/>
          </a:prstGeom>
          <a:noFill/>
          <a:ln>
            <a:noFill/>
          </a:ln>
        </p:spPr>
        <p:txBody>
          <a:bodyPr spcFirstLastPara="1" wrap="square" lIns="75575" tIns="37775" rIns="75575" bIns="37775" anchor="t" anchorCtr="0">
            <a:noAutofit/>
          </a:bodyPr>
          <a:lstStyle/>
          <a:p>
            <a:pPr marL="469900" marR="0" lvl="1" indent="-152400" algn="l" rtl="0">
              <a:lnSpc>
                <a:spcPct val="90000"/>
              </a:lnSpc>
              <a:spcBef>
                <a:spcPts val="0"/>
              </a:spcBef>
              <a:spcAft>
                <a:spcPts val="0"/>
              </a:spcAft>
              <a:buClr>
                <a:schemeClr val="dk1"/>
              </a:buClr>
              <a:buSzPts val="2200"/>
              <a:buFont typeface="Arial"/>
              <a:buNone/>
            </a:pPr>
            <a:r>
              <a:rPr lang="en" sz="2200" b="0" i="0" u="none" strike="noStrike" cap="none">
                <a:solidFill>
                  <a:schemeClr val="dk1"/>
                </a:solidFill>
                <a:latin typeface="Calibri"/>
                <a:ea typeface="Calibri"/>
                <a:cs typeface="Calibri"/>
                <a:sym typeface="Calibri"/>
              </a:rPr>
              <a:t>Model Characteristics:</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Model ensures that actions at a higher security level does not interfere with the actions at a lower security level.</a:t>
            </a:r>
            <a:endParaRPr sz="1200"/>
          </a:p>
          <a:p>
            <a:pPr marL="469900" marR="0" lvl="1" indent="-165100" algn="l" rtl="0">
              <a:lnSpc>
                <a:spcPct val="90000"/>
              </a:lnSpc>
              <a:spcBef>
                <a:spcPts val="300"/>
              </a:spcBef>
              <a:spcAft>
                <a:spcPts val="160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The goal of this model is to protect the state of an entity at the lower security level by actions at the higher security level so that data does not pass through covert or timing channels. 		</a:t>
            </a:r>
            <a:r>
              <a:rPr lang="en" sz="1600" b="0" i="0" u="none" strike="noStrike" cap="none">
                <a:solidFill>
                  <a:schemeClr val="dk1"/>
                </a:solidFill>
                <a:latin typeface="Calibri"/>
                <a:ea typeface="Calibri"/>
                <a:cs typeface="Calibri"/>
                <a:sym typeface="Calibri"/>
              </a:rPr>
              <a:t>	</a:t>
            </a:r>
            <a:endParaRPr sz="120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32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Single Sign On </a:t>
            </a:r>
            <a:endParaRPr sz="1200" dirty="0"/>
          </a:p>
        </p:txBody>
      </p:sp>
      <p:sp>
        <p:nvSpPr>
          <p:cNvPr id="2556" name="Google Shape;2556;p32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150</a:t>
            </a:fld>
            <a:endParaRPr/>
          </a:p>
        </p:txBody>
      </p:sp>
      <p:sp>
        <p:nvSpPr>
          <p:cNvPr id="2" name="Rectangle 1">
            <a:extLst>
              <a:ext uri="{FF2B5EF4-FFF2-40B4-BE49-F238E27FC236}">
                <a16:creationId xmlns:a16="http://schemas.microsoft.com/office/drawing/2014/main" id="{633D15DD-A305-40D9-AADF-DC3CBF8467E7}"/>
              </a:ext>
            </a:extLst>
          </p:cNvPr>
          <p:cNvSpPr/>
          <p:nvPr/>
        </p:nvSpPr>
        <p:spPr>
          <a:xfrm>
            <a:off x="1652953" y="1883240"/>
            <a:ext cx="4572000" cy="2268826"/>
          </a:xfrm>
          <a:prstGeom prst="rect">
            <a:avLst/>
          </a:prstGeom>
        </p:spPr>
        <p:txBody>
          <a:bodyPr>
            <a:spAutoFit/>
          </a:bodyPr>
          <a:lstStyle/>
          <a:p>
            <a:pPr marL="6350" lvl="0">
              <a:lnSpc>
                <a:spcPct val="90000"/>
              </a:lnSpc>
              <a:buClr>
                <a:schemeClr val="dk1"/>
              </a:buClr>
              <a:buSzPts val="1900"/>
            </a:pPr>
            <a:r>
              <a:rPr lang="en-US" sz="1900" dirty="0">
                <a:solidFill>
                  <a:schemeClr val="dk1"/>
                </a:solidFill>
                <a:latin typeface="Calibri"/>
                <a:ea typeface="Calibri"/>
                <a:cs typeface="Calibri"/>
                <a:sym typeface="Calibri"/>
              </a:rPr>
              <a:t>Pros</a:t>
            </a:r>
            <a:endParaRPr lang="en-US" sz="1200" dirty="0"/>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ea typeface="Calibri"/>
                <a:cs typeface="Calibri"/>
                <a:sym typeface="Calibri"/>
              </a:rPr>
              <a:t>Ease of use for end users</a:t>
            </a:r>
            <a:endParaRPr lang="en-US" sz="1200" dirty="0"/>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ea typeface="Calibri"/>
                <a:cs typeface="Calibri"/>
                <a:sym typeface="Calibri"/>
              </a:rPr>
              <a:t>Centralized Control</a:t>
            </a:r>
            <a:endParaRPr lang="en-US" sz="1200" dirty="0"/>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ea typeface="Calibri"/>
                <a:cs typeface="Calibri"/>
                <a:sym typeface="Calibri"/>
              </a:rPr>
              <a:t>Ease of administration</a:t>
            </a:r>
            <a:endParaRPr lang="en-US" sz="1200" dirty="0"/>
          </a:p>
          <a:p>
            <a:pPr marL="6350" lvl="0">
              <a:lnSpc>
                <a:spcPct val="90000"/>
              </a:lnSpc>
              <a:spcBef>
                <a:spcPts val="700"/>
              </a:spcBef>
              <a:buClr>
                <a:schemeClr val="dk1"/>
              </a:buClr>
              <a:buSzPts val="1900"/>
            </a:pPr>
            <a:r>
              <a:rPr lang="en-US" sz="1900" dirty="0">
                <a:solidFill>
                  <a:schemeClr val="dk1"/>
                </a:solidFill>
                <a:latin typeface="Calibri"/>
                <a:ea typeface="Calibri"/>
                <a:cs typeface="Calibri"/>
                <a:sym typeface="Calibri"/>
              </a:rPr>
              <a:t>Cons</a:t>
            </a:r>
            <a:endParaRPr lang="en-US" sz="1200" dirty="0"/>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ea typeface="Calibri"/>
                <a:cs typeface="Calibri"/>
                <a:sym typeface="Calibri"/>
              </a:rPr>
              <a:t>Single point of failure</a:t>
            </a:r>
            <a:endParaRPr lang="en-US" sz="1200" dirty="0"/>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ea typeface="Calibri"/>
                <a:cs typeface="Calibri"/>
                <a:sym typeface="Calibri"/>
              </a:rPr>
              <a:t>Standards necessary</a:t>
            </a:r>
            <a:endParaRPr lang="en-US" sz="1200" dirty="0"/>
          </a:p>
          <a:p>
            <a:pPr marL="469900" lvl="1" indent="-152400">
              <a:lnSpc>
                <a:spcPct val="90000"/>
              </a:lnSpc>
              <a:spcBef>
                <a:spcPts val="300"/>
              </a:spcBef>
              <a:spcAft>
                <a:spcPts val="1600"/>
              </a:spcAft>
              <a:buClr>
                <a:schemeClr val="dk1"/>
              </a:buClr>
              <a:buSzPts val="1600"/>
              <a:buFont typeface="Arial"/>
              <a:buChar char="•"/>
            </a:pPr>
            <a:r>
              <a:rPr lang="en-US" sz="1600" dirty="0">
                <a:solidFill>
                  <a:schemeClr val="dk1"/>
                </a:solidFill>
                <a:latin typeface="Calibri"/>
                <a:ea typeface="Calibri"/>
                <a:cs typeface="Calibri"/>
                <a:sym typeface="Calibri"/>
              </a:rPr>
              <a:t>Keys to the kingdom</a:t>
            </a:r>
            <a:endParaRPr lang="en-US" sz="1200" dirty="0"/>
          </a:p>
        </p:txBody>
      </p:sp>
      <p:sp>
        <p:nvSpPr>
          <p:cNvPr id="3" name="Rectangle 2">
            <a:extLst>
              <a:ext uri="{FF2B5EF4-FFF2-40B4-BE49-F238E27FC236}">
                <a16:creationId xmlns:a16="http://schemas.microsoft.com/office/drawing/2014/main" id="{C5966720-53A6-47F8-9A1A-160E2FBCC0B4}"/>
              </a:ext>
            </a:extLst>
          </p:cNvPr>
          <p:cNvSpPr/>
          <p:nvPr/>
        </p:nvSpPr>
        <p:spPr>
          <a:xfrm>
            <a:off x="628650" y="1268044"/>
            <a:ext cx="7760677" cy="523220"/>
          </a:xfrm>
          <a:prstGeom prst="rect">
            <a:avLst/>
          </a:prstGeom>
        </p:spPr>
        <p:txBody>
          <a:bodyPr wrap="square">
            <a:spAutoFit/>
          </a:bodyPr>
          <a:lstStyle/>
          <a:p>
            <a:r>
              <a:rPr lang="en-US" dirty="0">
                <a:solidFill>
                  <a:srgbClr val="222222"/>
                </a:solidFill>
                <a:latin typeface="arial" panose="020B0604020202020204" pitchFamily="34" charset="0"/>
              </a:rPr>
              <a:t>Allows a user to provide credentials to an authentication server and receive accessed to interconnected and disparate systems.  </a:t>
            </a:r>
            <a:endParaRPr lang="en-US" dirty="0"/>
          </a:p>
        </p:txBody>
      </p:sp>
      <p:sp>
        <p:nvSpPr>
          <p:cNvPr id="4" name="Rectangle 3">
            <a:extLst>
              <a:ext uri="{FF2B5EF4-FFF2-40B4-BE49-F238E27FC236}">
                <a16:creationId xmlns:a16="http://schemas.microsoft.com/office/drawing/2014/main" id="{913B84D1-C8CF-4572-923B-12643F1CF12D}"/>
              </a:ext>
            </a:extLst>
          </p:cNvPr>
          <p:cNvSpPr/>
          <p:nvPr/>
        </p:nvSpPr>
        <p:spPr>
          <a:xfrm>
            <a:off x="5238750" y="2262244"/>
            <a:ext cx="2438400" cy="1358834"/>
          </a:xfrm>
          <a:prstGeom prst="rect">
            <a:avLst/>
          </a:prstGeom>
        </p:spPr>
        <p:txBody>
          <a:bodyPr wrap="square">
            <a:spAutoFit/>
          </a:bodyPr>
          <a:lstStyle/>
          <a:p>
            <a:pPr marL="152400" lvl="0" indent="-146050">
              <a:lnSpc>
                <a:spcPct val="90000"/>
              </a:lnSpc>
              <a:spcBef>
                <a:spcPts val="700"/>
              </a:spcBef>
              <a:buClr>
                <a:schemeClr val="dk1"/>
              </a:buClr>
              <a:buSzPts val="1900"/>
              <a:buFont typeface="Arial"/>
              <a:buChar char="•"/>
            </a:pPr>
            <a:r>
              <a:rPr lang="en-US" sz="1800" dirty="0">
                <a:solidFill>
                  <a:schemeClr val="dk1"/>
                </a:solidFill>
                <a:latin typeface="Calibri"/>
                <a:cs typeface="Calibri"/>
                <a:sym typeface="Calibri"/>
              </a:rPr>
              <a:t>Kerberos</a:t>
            </a:r>
            <a:endParaRPr lang="en-US" sz="1800" dirty="0">
              <a:solidFill>
                <a:schemeClr val="dk1"/>
              </a:solidFill>
              <a:latin typeface="Calibri"/>
              <a:cs typeface="Calibri"/>
            </a:endParaRPr>
          </a:p>
          <a:p>
            <a:pPr marL="152400" lvl="0" indent="-146050">
              <a:lnSpc>
                <a:spcPct val="90000"/>
              </a:lnSpc>
              <a:spcBef>
                <a:spcPts val="700"/>
              </a:spcBef>
              <a:buClr>
                <a:schemeClr val="dk1"/>
              </a:buClr>
              <a:buSzPts val="1900"/>
              <a:buFont typeface="Arial"/>
              <a:buChar char="•"/>
            </a:pPr>
            <a:r>
              <a:rPr lang="en-US" sz="1800" dirty="0">
                <a:solidFill>
                  <a:schemeClr val="dk1"/>
                </a:solidFill>
                <a:latin typeface="Calibri"/>
                <a:cs typeface="Calibri"/>
                <a:sym typeface="Calibri"/>
              </a:rPr>
              <a:t>LDAP</a:t>
            </a:r>
            <a:endParaRPr lang="en-US" sz="1800" dirty="0">
              <a:solidFill>
                <a:schemeClr val="dk1"/>
              </a:solidFill>
              <a:latin typeface="Calibri"/>
              <a:cs typeface="Calibri"/>
            </a:endParaRPr>
          </a:p>
          <a:p>
            <a:pPr marL="152400" lvl="0" indent="-146050">
              <a:lnSpc>
                <a:spcPct val="90000"/>
              </a:lnSpc>
              <a:spcBef>
                <a:spcPts val="700"/>
              </a:spcBef>
              <a:buClr>
                <a:schemeClr val="dk1"/>
              </a:buClr>
              <a:buSzPts val="1900"/>
              <a:buFont typeface="Arial"/>
              <a:buChar char="•"/>
            </a:pPr>
            <a:r>
              <a:rPr lang="en-US" sz="1800" dirty="0">
                <a:solidFill>
                  <a:schemeClr val="dk1"/>
                </a:solidFill>
                <a:latin typeface="Calibri"/>
                <a:cs typeface="Calibri"/>
                <a:sym typeface="Calibri"/>
              </a:rPr>
              <a:t>Sesame</a:t>
            </a:r>
            <a:endParaRPr lang="en-US" sz="1800" dirty="0">
              <a:solidFill>
                <a:schemeClr val="dk1"/>
              </a:solidFill>
              <a:latin typeface="Calibri"/>
              <a:cs typeface="Calibri"/>
            </a:endParaRPr>
          </a:p>
          <a:p>
            <a:pPr marL="152400" lvl="0" indent="-146050">
              <a:lnSpc>
                <a:spcPct val="90000"/>
              </a:lnSpc>
              <a:spcBef>
                <a:spcPts val="700"/>
              </a:spcBef>
              <a:spcAft>
                <a:spcPts val="1600"/>
              </a:spcAft>
              <a:buClr>
                <a:schemeClr val="dk1"/>
              </a:buClr>
              <a:buSzPts val="1900"/>
              <a:buFont typeface="Arial"/>
              <a:buChar char="•"/>
            </a:pPr>
            <a:r>
              <a:rPr lang="en-US" sz="1800" dirty="0">
                <a:solidFill>
                  <a:schemeClr val="dk1"/>
                </a:solidFill>
                <a:latin typeface="Calibri"/>
                <a:cs typeface="Calibri"/>
                <a:sym typeface="Calibri"/>
              </a:rPr>
              <a:t>Krypto-Knight</a:t>
            </a:r>
            <a:endParaRPr lang="en-US" sz="1800" dirty="0">
              <a:solidFill>
                <a:schemeClr val="dk1"/>
              </a:solidFill>
              <a:latin typeface="Calibri"/>
              <a:cs typeface="Calibri"/>
            </a:endParaRPr>
          </a:p>
        </p:txBody>
      </p:sp>
    </p:spTree>
    <p:extLst>
      <p:ext uri="{BB962C8B-B14F-4D97-AF65-F5344CB8AC3E}">
        <p14:creationId xmlns:p14="http://schemas.microsoft.com/office/powerpoint/2010/main" val="28523032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32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Kerberos</a:t>
            </a:r>
            <a:endParaRPr sz="1200"/>
          </a:p>
        </p:txBody>
      </p:sp>
      <p:sp>
        <p:nvSpPr>
          <p:cNvPr id="2584" name="Google Shape;2584;p32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151</a:t>
            </a:fld>
            <a:endParaRPr/>
          </a:p>
        </p:txBody>
      </p:sp>
      <p:sp>
        <p:nvSpPr>
          <p:cNvPr id="2585" name="Google Shape;2585;p328"/>
          <p:cNvSpPr txBox="1">
            <a:spLocks noGrp="1"/>
          </p:cNvSpPr>
          <p:nvPr>
            <p:ph type="body" idx="4294967295"/>
          </p:nvPr>
        </p:nvSpPr>
        <p:spPr>
          <a:xfrm>
            <a:off x="628650" y="1508841"/>
            <a:ext cx="7061688" cy="2375400"/>
          </a:xfrm>
          <a:prstGeom prst="rect">
            <a:avLst/>
          </a:prstGeom>
          <a:noFill/>
          <a:ln>
            <a:noFill/>
          </a:ln>
        </p:spPr>
        <p:txBody>
          <a:bodyPr spcFirstLastPara="1" wrap="square" lIns="75575" tIns="37775" rIns="75575" bIns="37775" anchor="t" anchorCtr="0">
            <a:noAutofit/>
          </a:bodyPr>
          <a:lstStyle/>
          <a:p>
            <a:pPr marL="336550" marR="0" lvl="0" indent="-285750" algn="l" rtl="0">
              <a:lnSpc>
                <a:spcPct val="90000"/>
              </a:lnSpc>
              <a:spcBef>
                <a:spcPts val="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 network authentication protocol designed from MITs project Athena. Kerberos tries to ensure authentication security in an insecure environment</a:t>
            </a:r>
            <a:endParaRPr dirty="0"/>
          </a:p>
          <a:p>
            <a:pPr marL="336550" marR="0" lvl="0" indent="-285750" algn="l" rtl="0">
              <a:lnSpc>
                <a:spcPct val="90000"/>
              </a:lnSpc>
              <a:spcBef>
                <a:spcPts val="7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Used in Windows2000+ and some Unix</a:t>
            </a:r>
            <a:endParaRPr dirty="0"/>
          </a:p>
          <a:p>
            <a:pPr marL="336550" marR="0" lvl="0" indent="-285750" algn="l" rtl="0">
              <a:lnSpc>
                <a:spcPct val="90000"/>
              </a:lnSpc>
              <a:spcBef>
                <a:spcPts val="7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Allows for single sign on</a:t>
            </a:r>
            <a:endParaRPr dirty="0"/>
          </a:p>
          <a:p>
            <a:pPr marL="336550" marR="0" lvl="0" indent="-285750" algn="l" rtl="0">
              <a:lnSpc>
                <a:spcPct val="90000"/>
              </a:lnSpc>
              <a:spcBef>
                <a:spcPts val="7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Never transfers passwords</a:t>
            </a:r>
            <a:endParaRPr dirty="0"/>
          </a:p>
          <a:p>
            <a:pPr marL="336550" marR="0" lvl="0" indent="-285750" algn="l" rtl="0">
              <a:lnSpc>
                <a:spcPct val="90000"/>
              </a:lnSpc>
              <a:spcBef>
                <a:spcPts val="7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Uses Symmetric encryption to verify Identifications</a:t>
            </a:r>
            <a:endParaRPr dirty="0"/>
          </a:p>
          <a:p>
            <a:pPr marL="336550" marR="0" lvl="0" indent="-285750" algn="l" rtl="0">
              <a:lnSpc>
                <a:spcPct val="90000"/>
              </a:lnSpc>
              <a:spcBef>
                <a:spcPts val="700"/>
              </a:spcBef>
              <a:spcAft>
                <a:spcPts val="0"/>
              </a:spcAft>
              <a:buClr>
                <a:schemeClr val="dk1"/>
              </a:buClr>
              <a:buSzPts val="16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Avoids replay attacks</a:t>
            </a:r>
            <a:endParaRPr dirty="0"/>
          </a:p>
          <a:p>
            <a:pPr marL="279400" marR="0" lvl="0" indent="-127000" algn="l" rtl="0">
              <a:lnSpc>
                <a:spcPct val="90000"/>
              </a:lnSpc>
              <a:spcBef>
                <a:spcPts val="700"/>
              </a:spcBef>
              <a:spcAft>
                <a:spcPts val="0"/>
              </a:spcAft>
              <a:buClr>
                <a:schemeClr val="dk1"/>
              </a:buClr>
              <a:buSzPts val="1600"/>
              <a:buFont typeface="Noto Sans Symbols"/>
              <a:buNone/>
            </a:pPr>
            <a:endParaRPr sz="1800" b="0" i="0" u="none" strike="noStrike" cap="none" dirty="0">
              <a:solidFill>
                <a:schemeClr val="dk1"/>
              </a:solidFill>
              <a:latin typeface="Calibri"/>
              <a:ea typeface="Calibri"/>
              <a:cs typeface="Calibri"/>
              <a:sym typeface="Calibri"/>
            </a:endParaRPr>
          </a:p>
          <a:p>
            <a:pPr marL="279400" marR="0" lvl="0" indent="-127000" algn="l" rtl="0">
              <a:lnSpc>
                <a:spcPct val="90000"/>
              </a:lnSpc>
              <a:spcBef>
                <a:spcPts val="700"/>
              </a:spcBef>
              <a:spcAft>
                <a:spcPts val="0"/>
              </a:spcAft>
              <a:buClr>
                <a:schemeClr val="dk1"/>
              </a:buClr>
              <a:buSzPts val="1600"/>
              <a:buFont typeface="Noto Sans Symbols"/>
              <a:buNone/>
            </a:pPr>
            <a:endParaRPr sz="1800" b="0" i="0" u="none" strike="noStrike" cap="none" dirty="0">
              <a:solidFill>
                <a:schemeClr val="dk1"/>
              </a:solidFill>
              <a:latin typeface="Calibri"/>
              <a:ea typeface="Calibri"/>
              <a:cs typeface="Calibri"/>
              <a:sym typeface="Calibri"/>
            </a:endParaRPr>
          </a:p>
          <a:p>
            <a:pPr marL="279400" marR="0" lvl="0" indent="-127000" algn="l" rtl="0">
              <a:lnSpc>
                <a:spcPct val="90000"/>
              </a:lnSpc>
              <a:spcBef>
                <a:spcPts val="700"/>
              </a:spcBef>
              <a:spcAft>
                <a:spcPts val="1600"/>
              </a:spcAft>
              <a:buClr>
                <a:schemeClr val="dk1"/>
              </a:buClr>
              <a:buSzPts val="1600"/>
              <a:buFont typeface="Noto Sans Symbols"/>
              <a:buNone/>
            </a:pPr>
            <a:endParaRPr sz="18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33949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329"/>
          <p:cNvSpPr txBox="1">
            <a:spLocks noGrp="1"/>
          </p:cNvSpPr>
          <p:nvPr>
            <p:ph type="title"/>
          </p:nvPr>
        </p:nvSpPr>
        <p:spPr>
          <a:xfrm>
            <a:off x="628650" y="1214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Kerberos Components</a:t>
            </a:r>
            <a:endParaRPr sz="1200"/>
          </a:p>
        </p:txBody>
      </p:sp>
      <p:sp>
        <p:nvSpPr>
          <p:cNvPr id="2591" name="Google Shape;2591;p32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152</a:t>
            </a:fld>
            <a:endParaRPr/>
          </a:p>
        </p:txBody>
      </p:sp>
      <p:sp>
        <p:nvSpPr>
          <p:cNvPr id="2592" name="Google Shape;2592;p329"/>
          <p:cNvSpPr txBox="1">
            <a:spLocks noGrp="1"/>
          </p:cNvSpPr>
          <p:nvPr>
            <p:ph type="body" idx="4294967295"/>
          </p:nvPr>
        </p:nvSpPr>
        <p:spPr>
          <a:xfrm>
            <a:off x="628650" y="1110021"/>
            <a:ext cx="7753500" cy="2589600"/>
          </a:xfrm>
          <a:prstGeom prst="rect">
            <a:avLst/>
          </a:prstGeom>
          <a:noFill/>
          <a:ln>
            <a:noFill/>
          </a:ln>
        </p:spPr>
        <p:txBody>
          <a:bodyPr spcFirstLastPara="1" wrap="square" lIns="75575" tIns="37775" rIns="75575" bIns="37775" anchor="t" anchorCtr="0">
            <a:noAutofit/>
          </a:bodyPr>
          <a:lstStyle/>
          <a:p>
            <a:pPr marL="152400" marR="0" lvl="0" indent="-158750" algn="l" rtl="0">
              <a:lnSpc>
                <a:spcPct val="9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Essential  Components:  </a:t>
            </a:r>
            <a:endParaRPr sz="1200"/>
          </a:p>
          <a:p>
            <a:pPr marL="152400" marR="0" lvl="0" indent="-158750" algn="l" rtl="0">
              <a:lnSpc>
                <a:spcPct val="9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AS (Authentication Server):  Allows authentication of the user and issues a TGT</a:t>
            </a:r>
            <a:endParaRPr sz="1200"/>
          </a:p>
          <a:p>
            <a:pPr marL="152400" marR="0" lvl="0" indent="-158750" algn="l" rtl="0">
              <a:lnSpc>
                <a:spcPct val="9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TGS:  After receiving the TGT from the user, the TGS issues a ticket for a particular user to access a particular service</a:t>
            </a:r>
            <a:br>
              <a:rPr lang="en" sz="1500" b="0" i="0" u="none" strike="noStrike" cap="none">
                <a:solidFill>
                  <a:schemeClr val="dk1"/>
                </a:solidFill>
                <a:latin typeface="Calibri"/>
                <a:ea typeface="Calibri"/>
                <a:cs typeface="Calibri"/>
                <a:sym typeface="Calibri"/>
              </a:rPr>
            </a:br>
            <a:r>
              <a:rPr lang="en" sz="1500" b="0" i="0" u="none" strike="noStrike" cap="none">
                <a:solidFill>
                  <a:schemeClr val="dk1"/>
                </a:solidFill>
                <a:latin typeface="Calibri"/>
                <a:ea typeface="Calibri"/>
                <a:cs typeface="Calibri"/>
                <a:sym typeface="Calibri"/>
              </a:rPr>
              <a:t>KDC (Key Distribution Center) a system which runs the TGS (Ticket Granting Service) and the AS (Authentication Service)</a:t>
            </a:r>
            <a:endParaRPr sz="1200"/>
          </a:p>
          <a:p>
            <a:pPr marL="152400" marR="0" lvl="0" indent="-158750" algn="l" rtl="0">
              <a:lnSpc>
                <a:spcPct val="9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Ticket: Means of distributing Session Key</a:t>
            </a:r>
            <a:endParaRPr sz="1200"/>
          </a:p>
          <a:p>
            <a:pPr marL="152400" marR="0" lvl="0" indent="-158750" algn="l" rtl="0">
              <a:lnSpc>
                <a:spcPct val="9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Principles (users, applications, services)</a:t>
            </a:r>
            <a:endParaRPr sz="1200"/>
          </a:p>
          <a:p>
            <a:pPr marL="152400" marR="0" lvl="0" indent="-158750" algn="l" rtl="0">
              <a:lnSpc>
                <a:spcPct val="9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Kerberos Software (integrated into most Operating Systems.  MS Windows 2000 and up support Kerberos)</a:t>
            </a:r>
            <a:endParaRPr sz="1200"/>
          </a:p>
          <a:p>
            <a:pPr marL="152400" marR="0" lvl="0" indent="-158750" algn="l" rtl="0">
              <a:lnSpc>
                <a:spcPct val="90000"/>
              </a:lnSpc>
              <a:spcBef>
                <a:spcPts val="700"/>
              </a:spcBef>
              <a:spcAft>
                <a:spcPts val="160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Main Goal:  User needs to authenticate himself/herself without sending passwords across the network—needs to prove he/she knows the password without actually sending it across the wire.  </a:t>
            </a:r>
            <a:endParaRPr sz="1200"/>
          </a:p>
        </p:txBody>
      </p:sp>
    </p:spTree>
    <p:extLst>
      <p:ext uri="{BB962C8B-B14F-4D97-AF65-F5344CB8AC3E}">
        <p14:creationId xmlns:p14="http://schemas.microsoft.com/office/powerpoint/2010/main" val="302383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33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The Carnival</a:t>
            </a:r>
            <a:endParaRPr sz="1200"/>
          </a:p>
        </p:txBody>
      </p:sp>
      <p:sp>
        <p:nvSpPr>
          <p:cNvPr id="2598" name="Google Shape;2598;p33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153</a:t>
            </a:fld>
            <a:endParaRPr/>
          </a:p>
        </p:txBody>
      </p:sp>
      <p:pic>
        <p:nvPicPr>
          <p:cNvPr id="2599" name="Google Shape;2599;p330" descr="D:\CISSP\CISSP PNG\Welcome to the karberos .png"/>
          <p:cNvPicPr preferRelativeResize="0"/>
          <p:nvPr/>
        </p:nvPicPr>
        <p:blipFill rotWithShape="1">
          <a:blip r:embed="rId3">
            <a:alphaModFix/>
          </a:blip>
          <a:srcRect/>
          <a:stretch/>
        </p:blipFill>
        <p:spPr>
          <a:xfrm>
            <a:off x="762000" y="1058956"/>
            <a:ext cx="5832512" cy="3456175"/>
          </a:xfrm>
          <a:prstGeom prst="rect">
            <a:avLst/>
          </a:prstGeom>
          <a:noFill/>
          <a:ln>
            <a:noFill/>
          </a:ln>
        </p:spPr>
      </p:pic>
    </p:spTree>
    <p:extLst>
      <p:ext uri="{BB962C8B-B14F-4D97-AF65-F5344CB8AC3E}">
        <p14:creationId xmlns:p14="http://schemas.microsoft.com/office/powerpoint/2010/main" val="41818065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331"/>
          <p:cNvSpPr txBox="1">
            <a:spLocks noGrp="1"/>
          </p:cNvSpPr>
          <p:nvPr>
            <p:ph type="title"/>
          </p:nvPr>
        </p:nvSpPr>
        <p:spPr>
          <a:xfrm>
            <a:off x="774700" y="22166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The Kerberos Carnival</a:t>
            </a:r>
            <a:endParaRPr sz="1200"/>
          </a:p>
        </p:txBody>
      </p:sp>
      <p:sp>
        <p:nvSpPr>
          <p:cNvPr id="2605" name="Google Shape;2605;p33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154</a:t>
            </a:fld>
            <a:endParaRPr/>
          </a:p>
        </p:txBody>
      </p:sp>
      <p:pic>
        <p:nvPicPr>
          <p:cNvPr id="2606" name="Google Shape;2606;p331" descr="D:\CISSP\CISSP PNG\Welcome to the karberos 2.png"/>
          <p:cNvPicPr preferRelativeResize="0"/>
          <p:nvPr/>
        </p:nvPicPr>
        <p:blipFill rotWithShape="1">
          <a:blip r:embed="rId3">
            <a:alphaModFix/>
          </a:blip>
          <a:srcRect/>
          <a:stretch/>
        </p:blipFill>
        <p:spPr>
          <a:xfrm>
            <a:off x="823075" y="1215875"/>
            <a:ext cx="6038949" cy="3447699"/>
          </a:xfrm>
          <a:prstGeom prst="rect">
            <a:avLst/>
          </a:prstGeom>
          <a:noFill/>
          <a:ln>
            <a:noFill/>
          </a:ln>
        </p:spPr>
      </p:pic>
    </p:spTree>
    <p:extLst>
      <p:ext uri="{BB962C8B-B14F-4D97-AF65-F5344CB8AC3E}">
        <p14:creationId xmlns:p14="http://schemas.microsoft.com/office/powerpoint/2010/main" val="26111013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33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Kerberos Concerns</a:t>
            </a:r>
            <a:endParaRPr sz="1200"/>
          </a:p>
        </p:txBody>
      </p:sp>
      <p:sp>
        <p:nvSpPr>
          <p:cNvPr id="2612" name="Google Shape;2612;p33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155</a:t>
            </a:fld>
            <a:endParaRPr/>
          </a:p>
        </p:txBody>
      </p:sp>
      <p:sp>
        <p:nvSpPr>
          <p:cNvPr id="2613" name="Google Shape;2613;p332"/>
          <p:cNvSpPr txBox="1">
            <a:spLocks noGrp="1"/>
          </p:cNvSpPr>
          <p:nvPr>
            <p:ph type="body" idx="4294967295"/>
          </p:nvPr>
        </p:nvSpPr>
        <p:spPr>
          <a:xfrm>
            <a:off x="762000" y="1462368"/>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Computers must have clocks synchronized within 5 minutes of each other</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Tickets are stored on the workstation. If the workstation is compromised your identity can be forged.</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If your KDC is hacked, security is lost</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A single KDC is a single point of failure and performance bottleneck</a:t>
            </a:r>
            <a:endParaRPr sz="120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Still vulnerable to password guessing attacks</a:t>
            </a:r>
            <a:endParaRPr sz="1200"/>
          </a:p>
        </p:txBody>
      </p:sp>
    </p:spTree>
    <p:extLst>
      <p:ext uri="{BB962C8B-B14F-4D97-AF65-F5344CB8AC3E}">
        <p14:creationId xmlns:p14="http://schemas.microsoft.com/office/powerpoint/2010/main" val="3152637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Single Sign On  Federated Services</a:t>
            </a:r>
          </a:p>
        </p:txBody>
      </p:sp>
    </p:spTree>
    <p:extLst>
      <p:ext uri="{BB962C8B-B14F-4D97-AF65-F5344CB8AC3E}">
        <p14:creationId xmlns:p14="http://schemas.microsoft.com/office/powerpoint/2010/main" val="28305194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sp>
        <p:nvSpPr>
          <p:cNvPr id="2650" name="Google Shape;2650;p33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lvl="0"/>
            <a:r>
              <a:rPr lang="en-US" dirty="0"/>
              <a:t>Today’s </a:t>
            </a:r>
            <a:r>
              <a:rPr lang="en" dirty="0"/>
              <a:t>Identity Management </a:t>
            </a:r>
            <a:r>
              <a:rPr lang="en-US" dirty="0"/>
              <a:t>in the Cloud</a:t>
            </a:r>
            <a:endParaRPr dirty="0"/>
          </a:p>
        </p:txBody>
      </p:sp>
      <p:grpSp>
        <p:nvGrpSpPr>
          <p:cNvPr id="3" name="Group 2">
            <a:extLst>
              <a:ext uri="{FF2B5EF4-FFF2-40B4-BE49-F238E27FC236}">
                <a16:creationId xmlns:a16="http://schemas.microsoft.com/office/drawing/2014/main" id="{978A4C2D-EE84-41CE-905F-756F2D86F580}"/>
              </a:ext>
            </a:extLst>
          </p:cNvPr>
          <p:cNvGrpSpPr/>
          <p:nvPr/>
        </p:nvGrpSpPr>
        <p:grpSpPr>
          <a:xfrm>
            <a:off x="1165346" y="1313597"/>
            <a:ext cx="6642222" cy="1891293"/>
            <a:chOff x="947371" y="1249149"/>
            <a:chExt cx="6635538" cy="2391569"/>
          </a:xfrm>
        </p:grpSpPr>
        <p:pic>
          <p:nvPicPr>
            <p:cNvPr id="2653" name="Google Shape;2653;p338"/>
            <p:cNvPicPr preferRelativeResize="0"/>
            <p:nvPr/>
          </p:nvPicPr>
          <p:blipFill rotWithShape="1">
            <a:blip r:embed="rId3">
              <a:alphaModFix/>
            </a:blip>
            <a:srcRect/>
            <a:stretch/>
          </p:blipFill>
          <p:spPr>
            <a:xfrm>
              <a:off x="1029709" y="1249149"/>
              <a:ext cx="6553200" cy="2391569"/>
            </a:xfrm>
            <a:prstGeom prst="rect">
              <a:avLst/>
            </a:prstGeom>
            <a:noFill/>
            <a:ln>
              <a:noFill/>
            </a:ln>
          </p:spPr>
        </p:pic>
        <p:sp>
          <p:nvSpPr>
            <p:cNvPr id="2654" name="Google Shape;2654;p338"/>
            <p:cNvSpPr txBox="1"/>
            <p:nvPr/>
          </p:nvSpPr>
          <p:spPr>
            <a:xfrm>
              <a:off x="947371" y="1405216"/>
              <a:ext cx="2286000" cy="654476"/>
            </a:xfrm>
            <a:prstGeom prst="rect">
              <a:avLst/>
            </a:prstGeom>
            <a:solidFill>
              <a:schemeClr val="lt1"/>
            </a:solid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000" dirty="0">
                  <a:solidFill>
                    <a:schemeClr val="dk1"/>
                  </a:solidFill>
                  <a:latin typeface="Calibri"/>
                  <a:ea typeface="Calibri"/>
                  <a:cs typeface="Calibri"/>
                  <a:sym typeface="Calibri"/>
                </a:rPr>
                <a:t>Provisioning Identities</a:t>
              </a:r>
              <a:endParaRPr sz="1600" dirty="0"/>
            </a:p>
          </p:txBody>
        </p:sp>
        <p:sp>
          <p:nvSpPr>
            <p:cNvPr id="2656" name="Google Shape;2656;p338"/>
            <p:cNvSpPr txBox="1"/>
            <p:nvPr/>
          </p:nvSpPr>
          <p:spPr>
            <a:xfrm>
              <a:off x="5296909" y="1354656"/>
              <a:ext cx="2286000" cy="462421"/>
            </a:xfrm>
            <a:prstGeom prst="rect">
              <a:avLst/>
            </a:prstGeom>
            <a:solidFill>
              <a:schemeClr val="lt1"/>
            </a:solidFill>
            <a:ln>
              <a:noFill/>
            </a:ln>
          </p:spPr>
          <p:txBody>
            <a:bodyPr spcFirstLastPara="1" wrap="square" lIns="75575" tIns="37775" rIns="75575" bIns="37775" anchor="t" anchorCtr="0">
              <a:noAutofit/>
            </a:bodyPr>
            <a:lstStyle/>
            <a:p>
              <a:pPr marL="0" marR="0" lvl="0" indent="0" algn="ctr" rtl="0">
                <a:spcBef>
                  <a:spcPts val="0"/>
                </a:spcBef>
                <a:spcAft>
                  <a:spcPts val="0"/>
                </a:spcAft>
                <a:buNone/>
              </a:pPr>
              <a:r>
                <a:rPr lang="en" sz="2000" dirty="0">
                  <a:solidFill>
                    <a:schemeClr val="dk1"/>
                  </a:solidFill>
                  <a:latin typeface="Calibri"/>
                  <a:ea typeface="Calibri"/>
                  <a:cs typeface="Calibri"/>
                  <a:sym typeface="Calibri"/>
                </a:rPr>
                <a:t>Authorization</a:t>
              </a:r>
              <a:endParaRPr sz="1600" dirty="0"/>
            </a:p>
          </p:txBody>
        </p:sp>
        <p:sp>
          <p:nvSpPr>
            <p:cNvPr id="2655" name="Google Shape;2655;p338"/>
            <p:cNvSpPr txBox="1"/>
            <p:nvPr/>
          </p:nvSpPr>
          <p:spPr>
            <a:xfrm>
              <a:off x="2940689" y="1405216"/>
              <a:ext cx="2731239" cy="361300"/>
            </a:xfrm>
            <a:prstGeom prst="rect">
              <a:avLst/>
            </a:prstGeom>
            <a:solidFill>
              <a:schemeClr val="lt1"/>
            </a:solidFill>
            <a:ln>
              <a:noFill/>
            </a:ln>
          </p:spPr>
          <p:txBody>
            <a:bodyPr spcFirstLastPara="1" wrap="square" lIns="75575" tIns="37775" rIns="75575" bIns="37775" anchor="t" anchorCtr="0">
              <a:noAutofit/>
            </a:bodyPr>
            <a:lstStyle/>
            <a:p>
              <a:pPr marL="0" marR="0" lvl="0" indent="0" algn="ctr" rtl="0">
                <a:spcBef>
                  <a:spcPts val="0"/>
                </a:spcBef>
                <a:spcAft>
                  <a:spcPts val="0"/>
                </a:spcAft>
                <a:buNone/>
              </a:pPr>
              <a:r>
                <a:rPr lang="en" sz="2000" dirty="0">
                  <a:solidFill>
                    <a:schemeClr val="dk1"/>
                  </a:solidFill>
                  <a:latin typeface="Calibri"/>
                  <a:ea typeface="Calibri"/>
                  <a:cs typeface="Calibri"/>
                  <a:sym typeface="Calibri"/>
                </a:rPr>
                <a:t>Authentication</a:t>
              </a:r>
              <a:endParaRPr sz="1600" dirty="0"/>
            </a:p>
          </p:txBody>
        </p:sp>
      </p:grpSp>
      <p:sp>
        <p:nvSpPr>
          <p:cNvPr id="4" name="Rectangle 3">
            <a:extLst>
              <a:ext uri="{FF2B5EF4-FFF2-40B4-BE49-F238E27FC236}">
                <a16:creationId xmlns:a16="http://schemas.microsoft.com/office/drawing/2014/main" id="{940EED80-1B8D-497D-82BE-92BEF53BD0C7}"/>
              </a:ext>
            </a:extLst>
          </p:cNvPr>
          <p:cNvSpPr/>
          <p:nvPr/>
        </p:nvSpPr>
        <p:spPr>
          <a:xfrm>
            <a:off x="1233951" y="2998026"/>
            <a:ext cx="6229350" cy="1449628"/>
          </a:xfrm>
          <a:prstGeom prst="rect">
            <a:avLst/>
          </a:prstGeom>
        </p:spPr>
        <p:txBody>
          <a:bodyPr wrap="square">
            <a:spAutoFit/>
          </a:bodyPr>
          <a:lstStyle/>
          <a:p>
            <a:pPr lvl="0">
              <a:lnSpc>
                <a:spcPct val="90000"/>
              </a:lnSpc>
              <a:buClr>
                <a:schemeClr val="dk1"/>
              </a:buClr>
              <a:buSzPts val="1900"/>
            </a:pPr>
            <a:r>
              <a:rPr lang="en-US" dirty="0">
                <a:solidFill>
                  <a:schemeClr val="dk1"/>
                </a:solidFill>
                <a:latin typeface="Calibri"/>
                <a:ea typeface="Calibri"/>
                <a:cs typeface="Calibri"/>
                <a:sym typeface="Calibri"/>
              </a:rPr>
              <a:t>As a company on-boards and off-boards employees, they are added and removed from the company's electronic employee directory. As long as the service provider supports the SCIM standard, SCIM Could then be used to automatically add/delete (or, provision/de-provision) accounts for those users in external systems such as Google Apps for Work, Office 365, or Salesforce.com. Then, a new user account would exist in the external systems for each new employee, and the user accounts for former employees would be removed from those systems</a:t>
            </a:r>
            <a:endParaRPr lang="en-US" sz="1000" dirty="0"/>
          </a:p>
        </p:txBody>
      </p:sp>
    </p:spTree>
    <p:extLst>
      <p:ext uri="{BB962C8B-B14F-4D97-AF65-F5344CB8AC3E}">
        <p14:creationId xmlns:p14="http://schemas.microsoft.com/office/powerpoint/2010/main" val="27939517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344"/>
          <p:cNvSpPr txBox="1">
            <a:spLocks noGrp="1"/>
          </p:cNvSpPr>
          <p:nvPr>
            <p:ph type="title"/>
          </p:nvPr>
        </p:nvSpPr>
        <p:spPr>
          <a:xfrm>
            <a:off x="692727" y="554691"/>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SAML (Security Assertion Markup Language) </a:t>
            </a:r>
            <a:endParaRPr sz="1200"/>
          </a:p>
        </p:txBody>
      </p:sp>
      <p:sp>
        <p:nvSpPr>
          <p:cNvPr id="2713" name="Google Shape;2713;p344"/>
          <p:cNvSpPr txBox="1">
            <a:spLocks noGrp="1"/>
          </p:cNvSpPr>
          <p:nvPr>
            <p:ph type="sldNum" idx="12"/>
          </p:nvPr>
        </p:nvSpPr>
        <p:spPr>
          <a:xfrm>
            <a:off x="0" y="0"/>
            <a:ext cx="2727300" cy="19854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158</a:t>
            </a:fld>
            <a:endParaRPr/>
          </a:p>
        </p:txBody>
      </p:sp>
      <p:sp>
        <p:nvSpPr>
          <p:cNvPr id="2714" name="Google Shape;2714;p344"/>
          <p:cNvSpPr txBox="1"/>
          <p:nvPr/>
        </p:nvSpPr>
        <p:spPr>
          <a:xfrm>
            <a:off x="804940" y="1548891"/>
            <a:ext cx="7295700" cy="2682300"/>
          </a:xfrm>
          <a:prstGeom prst="rect">
            <a:avLst/>
          </a:prstGeom>
          <a:noFill/>
          <a:ln>
            <a:noFill/>
          </a:ln>
        </p:spPr>
        <p:txBody>
          <a:bodyPr spcFirstLastPara="1" wrap="square" lIns="75575" tIns="37775" rIns="75575" bIns="37775" anchor="t" anchorCtr="0">
            <a:noAutofit/>
          </a:bodyPr>
          <a:lstStyle/>
          <a:p>
            <a:pPr marL="254000" marR="0" lvl="0" indent="-254000" algn="l" rtl="0">
              <a:spcBef>
                <a:spcPts val="0"/>
              </a:spcBef>
              <a:spcAft>
                <a:spcPts val="0"/>
              </a:spcAft>
              <a:buClr>
                <a:schemeClr val="dk1"/>
              </a:buClr>
              <a:buSzPts val="1600"/>
              <a:buFont typeface="Arial"/>
              <a:buChar char="•"/>
            </a:pPr>
            <a:r>
              <a:rPr lang="en" sz="1600" dirty="0">
                <a:solidFill>
                  <a:schemeClr val="dk1"/>
                </a:solidFill>
                <a:latin typeface="Calibri"/>
                <a:ea typeface="Calibri"/>
                <a:cs typeface="Calibri"/>
                <a:sym typeface="Calibri"/>
              </a:rPr>
              <a:t>For SSO with web applications, SAML works using set of browser redirects and message exchanges. </a:t>
            </a:r>
            <a:endParaRPr sz="1200" dirty="0"/>
          </a:p>
          <a:p>
            <a:pPr marL="723900" marR="0" lvl="1" indent="-304800" algn="l" rtl="0">
              <a:spcBef>
                <a:spcPts val="0"/>
              </a:spcBef>
              <a:spcAft>
                <a:spcPts val="0"/>
              </a:spcAft>
              <a:buClr>
                <a:schemeClr val="dk1"/>
              </a:buClr>
              <a:buSzPts val="1600"/>
              <a:buFont typeface="Calibri"/>
              <a:buAutoNum type="arabicPeriod"/>
            </a:pPr>
            <a:r>
              <a:rPr lang="en" sz="1600" b="0" i="0" u="none" strike="noStrike" cap="none" dirty="0">
                <a:solidFill>
                  <a:schemeClr val="dk1"/>
                </a:solidFill>
                <a:latin typeface="Calibri"/>
                <a:ea typeface="Calibri"/>
                <a:cs typeface="Calibri"/>
                <a:sym typeface="Calibri"/>
              </a:rPr>
              <a:t>User tries to access web application, the application redirects user to identity provider. </a:t>
            </a:r>
            <a:endParaRPr sz="1200" dirty="0"/>
          </a:p>
          <a:p>
            <a:pPr marL="723900" marR="0" lvl="1" indent="-304800" algn="l" rtl="0">
              <a:spcBef>
                <a:spcPts val="0"/>
              </a:spcBef>
              <a:spcAft>
                <a:spcPts val="0"/>
              </a:spcAft>
              <a:buClr>
                <a:schemeClr val="dk1"/>
              </a:buClr>
              <a:buSzPts val="1600"/>
              <a:buFont typeface="Calibri"/>
              <a:buAutoNum type="arabicPeriod"/>
            </a:pPr>
            <a:r>
              <a:rPr lang="en" sz="1600" b="0" i="0" u="none" strike="noStrike" cap="none" dirty="0">
                <a:solidFill>
                  <a:schemeClr val="dk1"/>
                </a:solidFill>
                <a:latin typeface="Calibri"/>
                <a:ea typeface="Calibri"/>
                <a:cs typeface="Calibri"/>
                <a:sym typeface="Calibri"/>
              </a:rPr>
              <a:t>User authenticates himself</a:t>
            </a:r>
            <a:endParaRPr sz="1200" dirty="0"/>
          </a:p>
          <a:p>
            <a:pPr marL="723900" marR="0" lvl="1" indent="-304800" algn="l" rtl="0">
              <a:spcBef>
                <a:spcPts val="0"/>
              </a:spcBef>
              <a:spcAft>
                <a:spcPts val="0"/>
              </a:spcAft>
              <a:buClr>
                <a:schemeClr val="dk1"/>
              </a:buClr>
              <a:buSzPts val="1600"/>
              <a:buFont typeface="Calibri"/>
              <a:buAutoNum type="arabicPeriod"/>
            </a:pPr>
            <a:r>
              <a:rPr lang="en" sz="1600" b="0" i="0" u="none" strike="noStrike" cap="none" dirty="0">
                <a:solidFill>
                  <a:schemeClr val="dk1"/>
                </a:solidFill>
                <a:latin typeface="Calibri"/>
                <a:ea typeface="Calibri"/>
                <a:cs typeface="Calibri"/>
                <a:sym typeface="Calibri"/>
              </a:rPr>
              <a:t>Identity provider issues a claims token and redirects user back to the application. </a:t>
            </a:r>
            <a:endParaRPr sz="1200" dirty="0"/>
          </a:p>
          <a:p>
            <a:pPr marL="723900" marR="0" lvl="1" indent="-304800" algn="l" rtl="0">
              <a:spcBef>
                <a:spcPts val="0"/>
              </a:spcBef>
              <a:spcAft>
                <a:spcPts val="0"/>
              </a:spcAft>
              <a:buClr>
                <a:schemeClr val="dk1"/>
              </a:buClr>
              <a:buSzPts val="1600"/>
              <a:buFont typeface="Calibri"/>
              <a:buAutoNum type="arabicPeriod"/>
            </a:pPr>
            <a:r>
              <a:rPr lang="en" sz="1600" b="0" i="0" u="none" strike="noStrike" cap="none" dirty="0">
                <a:solidFill>
                  <a:schemeClr val="dk1"/>
                </a:solidFill>
                <a:latin typeface="Calibri"/>
                <a:ea typeface="Calibri"/>
                <a:cs typeface="Calibri"/>
                <a:sym typeface="Calibri"/>
              </a:rPr>
              <a:t>Application then validates the token (trust needs to established out of band between application and IdP), authorizes user access by asserting claims, and allows user to access protected resources. </a:t>
            </a:r>
            <a:endParaRPr sz="1200" dirty="0"/>
          </a:p>
          <a:p>
            <a:pPr marL="723900" marR="0" lvl="1" indent="-304800" algn="l" rtl="0">
              <a:spcBef>
                <a:spcPts val="0"/>
              </a:spcBef>
              <a:spcAft>
                <a:spcPts val="0"/>
              </a:spcAft>
              <a:buClr>
                <a:schemeClr val="dk1"/>
              </a:buClr>
              <a:buSzPts val="1600"/>
              <a:buFont typeface="Calibri"/>
              <a:buAutoNum type="arabicPeriod"/>
            </a:pPr>
            <a:r>
              <a:rPr lang="en" sz="1600" b="0" i="0" u="none" strike="noStrike" cap="none" dirty="0">
                <a:solidFill>
                  <a:schemeClr val="dk1"/>
                </a:solidFill>
                <a:latin typeface="Calibri"/>
                <a:ea typeface="Calibri"/>
                <a:cs typeface="Calibri"/>
                <a:sym typeface="Calibri"/>
              </a:rPr>
              <a:t>The token is then stored in the session cookie of user browser, ensuring the process doesn’t have be repeated for every access request</a:t>
            </a:r>
            <a:endParaRPr sz="1200" dirty="0"/>
          </a:p>
        </p:txBody>
      </p:sp>
    </p:spTree>
    <p:extLst>
      <p:ext uri="{BB962C8B-B14F-4D97-AF65-F5344CB8AC3E}">
        <p14:creationId xmlns:p14="http://schemas.microsoft.com/office/powerpoint/2010/main" val="297934361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718"/>
        <p:cNvGrpSpPr/>
        <p:nvPr/>
      </p:nvGrpSpPr>
      <p:grpSpPr>
        <a:xfrm>
          <a:off x="0" y="0"/>
          <a:ext cx="0" cy="0"/>
          <a:chOff x="0" y="0"/>
          <a:chExt cx="0" cy="0"/>
        </a:xfrm>
      </p:grpSpPr>
      <p:sp>
        <p:nvSpPr>
          <p:cNvPr id="2719" name="Google Shape;2719;p345"/>
          <p:cNvSpPr txBox="1">
            <a:spLocks noGrp="1"/>
          </p:cNvSpPr>
          <p:nvPr>
            <p:ph type="title"/>
          </p:nvPr>
        </p:nvSpPr>
        <p:spPr>
          <a:xfrm>
            <a:off x="415636" y="531950"/>
            <a:ext cx="7886700" cy="7431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SAML Assertions</a:t>
            </a:r>
            <a:endParaRPr sz="1200"/>
          </a:p>
        </p:txBody>
      </p:sp>
      <p:sp>
        <p:nvSpPr>
          <p:cNvPr id="2720" name="Google Shape;2720;p345"/>
          <p:cNvSpPr txBox="1">
            <a:spLocks noGrp="1"/>
          </p:cNvSpPr>
          <p:nvPr>
            <p:ph type="ftr" idx="11"/>
          </p:nvPr>
        </p:nvSpPr>
        <p:spPr>
          <a:xfrm>
            <a:off x="2608313" y="4725151"/>
            <a:ext cx="3295800" cy="265800"/>
          </a:xfrm>
          <a:prstGeom prst="rect">
            <a:avLst/>
          </a:prstGeom>
          <a:no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800">
                <a:solidFill>
                  <a:schemeClr val="dk2"/>
                </a:solidFill>
                <a:latin typeface="Calibri"/>
                <a:ea typeface="Calibri"/>
                <a:cs typeface="Calibri"/>
                <a:sym typeface="Calibri"/>
              </a:rPr>
              <a:t>Certified Cloud Security Professional	</a:t>
            </a:r>
            <a:endParaRPr sz="1200"/>
          </a:p>
        </p:txBody>
      </p:sp>
      <p:sp>
        <p:nvSpPr>
          <p:cNvPr id="2721" name="Google Shape;2721;p345"/>
          <p:cNvSpPr txBox="1">
            <a:spLocks noGrp="1"/>
          </p:cNvSpPr>
          <p:nvPr>
            <p:ph type="sldNum" idx="12"/>
          </p:nvPr>
        </p:nvSpPr>
        <p:spPr>
          <a:xfrm>
            <a:off x="6553200" y="4263939"/>
            <a:ext cx="2057400" cy="2658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endParaRPr dirty="0"/>
          </a:p>
        </p:txBody>
      </p:sp>
      <p:sp>
        <p:nvSpPr>
          <p:cNvPr id="2722" name="Google Shape;2722;p345"/>
          <p:cNvSpPr txBox="1"/>
          <p:nvPr/>
        </p:nvSpPr>
        <p:spPr>
          <a:xfrm>
            <a:off x="4534446" y="1594337"/>
            <a:ext cx="4189908" cy="2696162"/>
          </a:xfrm>
          <a:prstGeom prst="rect">
            <a:avLst/>
          </a:prstGeom>
          <a:noFill/>
          <a:ln>
            <a:noFill/>
          </a:ln>
        </p:spPr>
        <p:txBody>
          <a:bodyPr spcFirstLastPara="1" wrap="square" lIns="75575" tIns="37775" rIns="75575" bIns="37775" anchor="t" anchorCtr="0">
            <a:noAutofit/>
          </a:bodyPr>
          <a:lstStyle/>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Student Registers at School</a:t>
            </a:r>
            <a:endParaRPr sz="1600" dirty="0"/>
          </a:p>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Student goes to library to receive his books</a:t>
            </a:r>
            <a:endParaRPr sz="1600" dirty="0"/>
          </a:p>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Library directs student to the student center to pick up his Student ID badge</a:t>
            </a:r>
            <a:endParaRPr sz="1600" dirty="0"/>
          </a:p>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Student Center has access to the same database as the university, so they verify the identity of the student and give him his student id badge</a:t>
            </a:r>
            <a:endParaRPr sz="1600" dirty="0"/>
          </a:p>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Student Provides the library his Student ID Number and badge and requests his books.</a:t>
            </a:r>
            <a:endParaRPr sz="1600" dirty="0"/>
          </a:p>
          <a:p>
            <a:pPr marL="317500" marR="0" lvl="0" indent="-323850" algn="l" rtl="0">
              <a:spcBef>
                <a:spcPts val="0"/>
              </a:spcBef>
              <a:spcAft>
                <a:spcPts val="0"/>
              </a:spcAft>
              <a:buClr>
                <a:schemeClr val="dk1"/>
              </a:buClr>
              <a:buSzPts val="1100"/>
              <a:buFont typeface="Calibri"/>
              <a:buAutoNum type="arabicPeriod"/>
            </a:pPr>
            <a:r>
              <a:rPr lang="en" dirty="0">
                <a:solidFill>
                  <a:schemeClr val="dk1"/>
                </a:solidFill>
                <a:latin typeface="Calibri"/>
                <a:ea typeface="Calibri"/>
                <a:cs typeface="Calibri"/>
                <a:sym typeface="Calibri"/>
              </a:rPr>
              <a:t>Library accepts the school ID as proof of authenticity and provides student his books</a:t>
            </a:r>
            <a:endParaRPr sz="1600" dirty="0"/>
          </a:p>
        </p:txBody>
      </p:sp>
      <p:cxnSp>
        <p:nvCxnSpPr>
          <p:cNvPr id="2723" name="Google Shape;2723;p345"/>
          <p:cNvCxnSpPr/>
          <p:nvPr/>
        </p:nvCxnSpPr>
        <p:spPr>
          <a:xfrm>
            <a:off x="6804965" y="3074663"/>
            <a:ext cx="0" cy="17700"/>
          </a:xfrm>
          <a:prstGeom prst="straightConnector1">
            <a:avLst/>
          </a:prstGeom>
          <a:noFill/>
          <a:ln w="9525" cap="flat" cmpd="sng">
            <a:solidFill>
              <a:schemeClr val="accent1"/>
            </a:solidFill>
            <a:prstDash val="solid"/>
            <a:miter lim="800000"/>
            <a:headEnd type="none" w="sm" len="sm"/>
            <a:tailEnd type="triangle" w="med" len="med"/>
          </a:ln>
        </p:spPr>
      </p:cxnSp>
      <p:pic>
        <p:nvPicPr>
          <p:cNvPr id="2724" name="Google Shape;2724;p345"/>
          <p:cNvPicPr preferRelativeResize="0"/>
          <p:nvPr/>
        </p:nvPicPr>
        <p:blipFill rotWithShape="1">
          <a:blip r:embed="rId3">
            <a:alphaModFix/>
          </a:blip>
          <a:srcRect/>
          <a:stretch/>
        </p:blipFill>
        <p:spPr>
          <a:xfrm>
            <a:off x="366867" y="1745625"/>
            <a:ext cx="3735216" cy="2544874"/>
          </a:xfrm>
          <a:prstGeom prst="rect">
            <a:avLst/>
          </a:prstGeom>
          <a:noFill/>
          <a:ln>
            <a:noFill/>
          </a:ln>
        </p:spPr>
      </p:pic>
    </p:spTree>
    <p:extLst>
      <p:ext uri="{BB962C8B-B14F-4D97-AF65-F5344CB8AC3E}">
        <p14:creationId xmlns:p14="http://schemas.microsoft.com/office/powerpoint/2010/main" val="200534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1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Lattice Model</a:t>
            </a:r>
            <a:endParaRPr sz="1200"/>
          </a:p>
        </p:txBody>
      </p:sp>
      <p:sp>
        <p:nvSpPr>
          <p:cNvPr id="1641" name="Google Shape;1641;p21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a:t>
            </a:fld>
            <a:endParaRPr/>
          </a:p>
        </p:txBody>
      </p:sp>
      <p:sp>
        <p:nvSpPr>
          <p:cNvPr id="1642" name="Google Shape;1642;p210"/>
          <p:cNvSpPr txBox="1">
            <a:spLocks noGrp="1"/>
          </p:cNvSpPr>
          <p:nvPr>
            <p:ph type="body" idx="4294967295"/>
          </p:nvPr>
        </p:nvSpPr>
        <p:spPr>
          <a:xfrm>
            <a:off x="415636" y="1462368"/>
            <a:ext cx="7550700" cy="2912100"/>
          </a:xfrm>
          <a:prstGeom prst="rect">
            <a:avLst/>
          </a:prstGeom>
          <a:noFill/>
          <a:ln>
            <a:noFill/>
          </a:ln>
        </p:spPr>
        <p:txBody>
          <a:bodyPr spcFirstLastPara="1" wrap="square" lIns="75575" tIns="37775" rIns="75575" bIns="37775" anchor="t" anchorCtr="0">
            <a:noAutofit/>
          </a:bodyPr>
          <a:lstStyle/>
          <a:p>
            <a:pPr marL="469900" marR="0" lvl="1" indent="-1587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Model consists of a set of objects constrained between the least upper bound and the greatest lower bound values.</a:t>
            </a:r>
            <a:endParaRPr sz="1200"/>
          </a:p>
          <a:p>
            <a:pPr marL="469900" marR="0" lvl="1" indent="-158750" algn="l" rtl="0">
              <a:lnSpc>
                <a:spcPct val="90000"/>
              </a:lnSpc>
              <a:spcBef>
                <a:spcPts val="30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The least upper bound is the value that defines the least level of object access rights granted to a subject.</a:t>
            </a:r>
            <a:endParaRPr sz="1200"/>
          </a:p>
          <a:p>
            <a:pPr marL="469900" marR="0" lvl="1" indent="-158750" algn="l" rtl="0">
              <a:lnSpc>
                <a:spcPct val="90000"/>
              </a:lnSpc>
              <a:spcBef>
                <a:spcPts val="30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The greatest lower bound is value that defines the maximum level of object access rights granted to a subject</a:t>
            </a:r>
            <a:endParaRPr sz="1200"/>
          </a:p>
          <a:p>
            <a:pPr marL="469900" marR="0" lvl="1" indent="-158750" algn="l" rtl="0">
              <a:lnSpc>
                <a:spcPct val="90000"/>
              </a:lnSpc>
              <a:spcBef>
                <a:spcPts val="300"/>
              </a:spcBef>
              <a:spcAft>
                <a:spcPts val="160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The goal of this model is to protect the confidentiality of an object and only allow access by an authorized subject. 		</a:t>
            </a:r>
            <a:endParaRPr sz="12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346"/>
          <p:cNvSpPr txBox="1">
            <a:spLocks noGrp="1"/>
          </p:cNvSpPr>
          <p:nvPr>
            <p:ph type="sldNum" idx="12"/>
          </p:nvPr>
        </p:nvSpPr>
        <p:spPr>
          <a:xfrm>
            <a:off x="0" y="0"/>
            <a:ext cx="2727300" cy="19854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160</a:t>
            </a:fld>
            <a:endParaRPr/>
          </a:p>
        </p:txBody>
      </p:sp>
      <p:sp>
        <p:nvSpPr>
          <p:cNvPr id="2730" name="Google Shape;2730;p346"/>
          <p:cNvSpPr txBox="1">
            <a:spLocks noGrp="1"/>
          </p:cNvSpPr>
          <p:nvPr>
            <p:ph type="ftr" idx="11"/>
          </p:nvPr>
        </p:nvSpPr>
        <p:spPr>
          <a:xfrm>
            <a:off x="3028950" y="4767263"/>
            <a:ext cx="3086100" cy="273900"/>
          </a:xfrm>
          <a:prstGeom prst="rect">
            <a:avLst/>
          </a:prstGeom>
          <a:no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800">
                <a:solidFill>
                  <a:schemeClr val="dk2"/>
                </a:solidFill>
                <a:latin typeface="Calibri"/>
                <a:ea typeface="Calibri"/>
                <a:cs typeface="Calibri"/>
                <a:sym typeface="Calibri"/>
              </a:rPr>
              <a:t>Certified Cloud Security Professional	</a:t>
            </a:r>
            <a:endParaRPr sz="800">
              <a:solidFill>
                <a:schemeClr val="dk2"/>
              </a:solidFill>
              <a:latin typeface="Calibri"/>
              <a:ea typeface="Calibri"/>
              <a:cs typeface="Calibri"/>
              <a:sym typeface="Calibri"/>
            </a:endParaRPr>
          </a:p>
        </p:txBody>
      </p:sp>
      <p:sp>
        <p:nvSpPr>
          <p:cNvPr id="2731" name="Google Shape;2731;p346"/>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Autofit/>
          </a:bodyPr>
          <a:lstStyle/>
          <a:p>
            <a:pPr marL="152400" marR="0" lvl="0" indent="-25400" algn="l" rtl="0">
              <a:lnSpc>
                <a:spcPct val="90000"/>
              </a:lnSpc>
              <a:spcBef>
                <a:spcPts val="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pic>
        <p:nvPicPr>
          <p:cNvPr id="2732" name="Google Shape;2732;p346"/>
          <p:cNvPicPr preferRelativeResize="0"/>
          <p:nvPr/>
        </p:nvPicPr>
        <p:blipFill rotWithShape="1">
          <a:blip r:embed="rId3">
            <a:alphaModFix/>
          </a:blip>
          <a:srcRect/>
          <a:stretch/>
        </p:blipFill>
        <p:spPr>
          <a:xfrm>
            <a:off x="0" y="75649"/>
            <a:ext cx="9143999" cy="4691626"/>
          </a:xfrm>
          <a:prstGeom prst="rect">
            <a:avLst/>
          </a:prstGeom>
          <a:noFill/>
          <a:ln>
            <a:noFill/>
          </a:ln>
        </p:spPr>
      </p:pic>
    </p:spTree>
    <p:extLst>
      <p:ext uri="{BB962C8B-B14F-4D97-AF65-F5344CB8AC3E}">
        <p14:creationId xmlns:p14="http://schemas.microsoft.com/office/powerpoint/2010/main" val="8698504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750"/>
        <p:cNvGrpSpPr/>
        <p:nvPr/>
      </p:nvGrpSpPr>
      <p:grpSpPr>
        <a:xfrm>
          <a:off x="0" y="0"/>
          <a:ext cx="0" cy="0"/>
          <a:chOff x="0" y="0"/>
          <a:chExt cx="0" cy="0"/>
        </a:xfrm>
      </p:grpSpPr>
      <p:pic>
        <p:nvPicPr>
          <p:cNvPr id="2751" name="Google Shape;2751;p349"/>
          <p:cNvPicPr preferRelativeResize="0"/>
          <p:nvPr/>
        </p:nvPicPr>
        <p:blipFill rotWithShape="1">
          <a:blip r:embed="rId3">
            <a:alphaModFix/>
          </a:blip>
          <a:srcRect/>
          <a:stretch/>
        </p:blipFill>
        <p:spPr>
          <a:xfrm>
            <a:off x="0" y="75649"/>
            <a:ext cx="9144000" cy="4619226"/>
          </a:xfrm>
          <a:prstGeom prst="rect">
            <a:avLst/>
          </a:prstGeom>
          <a:noFill/>
          <a:ln>
            <a:noFill/>
          </a:ln>
        </p:spPr>
      </p:pic>
      <p:sp>
        <p:nvSpPr>
          <p:cNvPr id="2752" name="Google Shape;2752;p34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endParaRPr sz="3000" b="0" i="0" u="none" strike="noStrike" cap="none">
              <a:solidFill>
                <a:schemeClr val="dk1"/>
              </a:solidFill>
              <a:latin typeface="Calibri"/>
              <a:ea typeface="Calibri"/>
              <a:cs typeface="Calibri"/>
              <a:sym typeface="Calibri"/>
            </a:endParaRPr>
          </a:p>
        </p:txBody>
      </p:sp>
      <p:sp>
        <p:nvSpPr>
          <p:cNvPr id="2753" name="Google Shape;2753;p349"/>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Autofit/>
          </a:bodyPr>
          <a:lstStyle/>
          <a:p>
            <a:pPr marL="152400" marR="0" lvl="0" indent="-25400" algn="l" rtl="0">
              <a:lnSpc>
                <a:spcPct val="90000"/>
              </a:lnSpc>
              <a:spcBef>
                <a:spcPts val="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
        <p:nvSpPr>
          <p:cNvPr id="2754" name="Google Shape;2754;p349"/>
          <p:cNvSpPr txBox="1">
            <a:spLocks noGrp="1"/>
          </p:cNvSpPr>
          <p:nvPr>
            <p:ph type="ftr" idx="11"/>
          </p:nvPr>
        </p:nvSpPr>
        <p:spPr>
          <a:xfrm>
            <a:off x="3028950" y="4767263"/>
            <a:ext cx="3086100" cy="273900"/>
          </a:xfrm>
          <a:prstGeom prst="rect">
            <a:avLst/>
          </a:prstGeom>
          <a:no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r>
              <a:rPr lang="en" sz="800">
                <a:solidFill>
                  <a:schemeClr val="dk2"/>
                </a:solidFill>
                <a:latin typeface="Calibri"/>
                <a:ea typeface="Calibri"/>
                <a:cs typeface="Calibri"/>
                <a:sym typeface="Calibri"/>
              </a:rPr>
              <a:t>Certified Cloud Security Professional	</a:t>
            </a:r>
            <a:endParaRPr sz="800">
              <a:solidFill>
                <a:schemeClr val="dk2"/>
              </a:solidFill>
              <a:latin typeface="Calibri"/>
              <a:ea typeface="Calibri"/>
              <a:cs typeface="Calibri"/>
              <a:sym typeface="Calibri"/>
            </a:endParaRPr>
          </a:p>
        </p:txBody>
      </p:sp>
      <p:sp>
        <p:nvSpPr>
          <p:cNvPr id="2755" name="Google Shape;2755;p349"/>
          <p:cNvSpPr txBox="1">
            <a:spLocks noGrp="1"/>
          </p:cNvSpPr>
          <p:nvPr>
            <p:ph type="sldNum" idx="12"/>
          </p:nvPr>
        </p:nvSpPr>
        <p:spPr>
          <a:xfrm>
            <a:off x="0" y="0"/>
            <a:ext cx="2727300" cy="19854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161</a:t>
            </a:fld>
            <a:endParaRPr/>
          </a:p>
        </p:txBody>
      </p:sp>
    </p:spTree>
    <p:extLst>
      <p:ext uri="{BB962C8B-B14F-4D97-AF65-F5344CB8AC3E}">
        <p14:creationId xmlns:p14="http://schemas.microsoft.com/office/powerpoint/2010/main" val="37289249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759"/>
        <p:cNvGrpSpPr/>
        <p:nvPr/>
      </p:nvGrpSpPr>
      <p:grpSpPr>
        <a:xfrm>
          <a:off x="0" y="0"/>
          <a:ext cx="0" cy="0"/>
          <a:chOff x="0" y="0"/>
          <a:chExt cx="0" cy="0"/>
        </a:xfrm>
      </p:grpSpPr>
      <p:sp>
        <p:nvSpPr>
          <p:cNvPr id="2760" name="Google Shape;2760;p350"/>
          <p:cNvSpPr txBox="1">
            <a:spLocks noGrp="1"/>
          </p:cNvSpPr>
          <p:nvPr>
            <p:ph type="title"/>
          </p:nvPr>
        </p:nvSpPr>
        <p:spPr>
          <a:xfrm>
            <a:off x="628650" y="204815"/>
            <a:ext cx="7886700" cy="7431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Authorization:  OAUTH 2.0</a:t>
            </a:r>
            <a:endParaRPr sz="1200"/>
          </a:p>
        </p:txBody>
      </p:sp>
      <p:sp>
        <p:nvSpPr>
          <p:cNvPr id="2761" name="Google Shape;2761;p350"/>
          <p:cNvSpPr txBox="1">
            <a:spLocks noGrp="1"/>
          </p:cNvSpPr>
          <p:nvPr>
            <p:ph type="body" idx="1"/>
          </p:nvPr>
        </p:nvSpPr>
        <p:spPr>
          <a:xfrm>
            <a:off x="628650" y="903349"/>
            <a:ext cx="7886700" cy="2998800"/>
          </a:xfrm>
          <a:prstGeom prst="rect">
            <a:avLst/>
          </a:prstGeom>
          <a:noFill/>
          <a:ln>
            <a:noFill/>
          </a:ln>
        </p:spPr>
        <p:txBody>
          <a:bodyPr spcFirstLastPara="1" wrap="square" lIns="75575" tIns="37775" rIns="75575" bIns="37775" anchor="t" anchorCtr="0">
            <a:noAutofit/>
          </a:bodyPr>
          <a:lstStyle/>
          <a:p>
            <a:pPr marL="152400" marR="0" lvl="0" indent="-133350" algn="l" rtl="0">
              <a:lnSpc>
                <a:spcPct val="80000"/>
              </a:lnSpc>
              <a:spcBef>
                <a:spcPts val="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OAuth (Open Standard for Authorization) has different intent </a:t>
            </a:r>
            <a:endParaRPr sz="1500"/>
          </a:p>
          <a:p>
            <a:pPr marL="152400" marR="0" lvl="0" indent="-133350" algn="l" rtl="0">
              <a:lnSpc>
                <a:spcPct val="8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Not designed for SSO</a:t>
            </a:r>
            <a:endParaRPr sz="1500"/>
          </a:p>
          <a:p>
            <a:pPr marL="152400" marR="0" lvl="0" indent="-133350" algn="l" rtl="0">
              <a:lnSpc>
                <a:spcPct val="8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Provides delegation of rights to applications</a:t>
            </a:r>
            <a:endParaRPr sz="1500"/>
          </a:p>
          <a:p>
            <a:pPr marL="152400" marR="0" lvl="0" indent="-133350" algn="l" rtl="0">
              <a:lnSpc>
                <a:spcPct val="8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 In simplest terms, it means giving your access to someone you trust, so that they can perform the job on your behalf. E.g. updating status across Facebook, Twitter, Instagram, etc. with a single click. </a:t>
            </a:r>
            <a:endParaRPr sz="1500"/>
          </a:p>
          <a:p>
            <a:pPr marL="152400" marR="0" lvl="0" indent="-133350" algn="l" rtl="0">
              <a:lnSpc>
                <a:spcPct val="8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Could go to the sites manually, but easier to delegate access to an app that connect the above platforms</a:t>
            </a:r>
            <a:endParaRPr sz="1500"/>
          </a:p>
          <a:p>
            <a:pPr marL="152400" marR="0" lvl="0" indent="-133350" algn="l" rtl="0">
              <a:lnSpc>
                <a:spcPct val="80000"/>
              </a:lnSpc>
              <a:spcBef>
                <a:spcPts val="7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Authenticate yourself to Facebook, Facebook provides a consent page stating you are about give this app rights to update status on your behalf.  If you agree, the app gets an opaque access token from Facebook, app stores that access token, send the status update with access token to Facebook</a:t>
            </a:r>
            <a:endParaRPr sz="1500"/>
          </a:p>
          <a:p>
            <a:pPr marL="152400" marR="0" lvl="0" indent="-133350" algn="l" rtl="0">
              <a:lnSpc>
                <a:spcPct val="80000"/>
              </a:lnSpc>
              <a:spcBef>
                <a:spcPts val="700"/>
              </a:spcBef>
              <a:spcAft>
                <a:spcPts val="160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Facebook validates the access token (easy in this case as the token was issued by Facebook itself), and updates your status.</a:t>
            </a:r>
            <a:endParaRPr sz="1500"/>
          </a:p>
        </p:txBody>
      </p:sp>
    </p:spTree>
    <p:extLst>
      <p:ext uri="{BB962C8B-B14F-4D97-AF65-F5344CB8AC3E}">
        <p14:creationId xmlns:p14="http://schemas.microsoft.com/office/powerpoint/2010/main" val="35435335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Authorization</a:t>
            </a:r>
          </a:p>
        </p:txBody>
      </p:sp>
    </p:spTree>
    <p:extLst>
      <p:ext uri="{BB962C8B-B14F-4D97-AF65-F5344CB8AC3E}">
        <p14:creationId xmlns:p14="http://schemas.microsoft.com/office/powerpoint/2010/main" val="35125066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32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Authorization</a:t>
            </a:r>
            <a:endParaRPr sz="1200"/>
          </a:p>
        </p:txBody>
      </p:sp>
      <p:sp>
        <p:nvSpPr>
          <p:cNvPr id="2535" name="Google Shape;2535;p32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164</a:t>
            </a:fld>
            <a:endParaRPr/>
          </a:p>
        </p:txBody>
      </p:sp>
      <p:sp>
        <p:nvSpPr>
          <p:cNvPr id="2536" name="Google Shape;2536;p321"/>
          <p:cNvSpPr txBox="1">
            <a:spLocks noGrp="1"/>
          </p:cNvSpPr>
          <p:nvPr>
            <p:ph type="body" idx="4294967295"/>
          </p:nvPr>
        </p:nvSpPr>
        <p:spPr>
          <a:xfrm>
            <a:off x="628650" y="1654916"/>
            <a:ext cx="6909288"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dirty="0">
                <a:solidFill>
                  <a:schemeClr val="dk1"/>
                </a:solidFill>
                <a:latin typeface="Calibri"/>
                <a:ea typeface="Calibri"/>
                <a:cs typeface="Calibri"/>
                <a:sym typeface="Calibri"/>
              </a:rPr>
              <a:t>Now that I proved I am who I say I am, what can I do?</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Both </a:t>
            </a:r>
            <a:r>
              <a:rPr lang="en-US" sz="1600" b="0" i="0" u="none" strike="noStrike" cap="none" dirty="0">
                <a:solidFill>
                  <a:schemeClr val="dk1"/>
                </a:solidFill>
                <a:latin typeface="Calibri"/>
                <a:ea typeface="Calibri"/>
                <a:cs typeface="Calibri"/>
                <a:sym typeface="Calibri"/>
              </a:rPr>
              <a:t>Operating Systems</a:t>
            </a:r>
            <a:r>
              <a:rPr lang="en" sz="1600" b="0" i="0" u="none" strike="noStrike" cap="none" dirty="0">
                <a:solidFill>
                  <a:schemeClr val="dk1"/>
                </a:solidFill>
                <a:latin typeface="Calibri"/>
                <a:ea typeface="Calibri"/>
                <a:cs typeface="Calibri"/>
                <a:sym typeface="Calibri"/>
              </a:rPr>
              <a:t> and Applications can provide this functionality.</a:t>
            </a:r>
            <a:endParaRPr sz="1200" dirty="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Authorization can be provided based on user, groups, roles, rules, physical location, time of day (</a:t>
            </a:r>
            <a:r>
              <a:rPr lang="en" sz="1600" b="0" i="1" u="none" strike="noStrike" cap="none" dirty="0">
                <a:solidFill>
                  <a:schemeClr val="dk1"/>
                </a:solidFill>
                <a:latin typeface="Calibri"/>
                <a:ea typeface="Calibri"/>
                <a:cs typeface="Calibri"/>
                <a:sym typeface="Calibri"/>
              </a:rPr>
              <a:t>temporal isolation</a:t>
            </a:r>
            <a:r>
              <a:rPr lang="en" sz="1600" b="0" i="0" u="none" strike="noStrike" cap="none" dirty="0">
                <a:solidFill>
                  <a:schemeClr val="dk1"/>
                </a:solidFill>
                <a:latin typeface="Calibri"/>
                <a:ea typeface="Calibri"/>
                <a:cs typeface="Calibri"/>
                <a:sym typeface="Calibri"/>
              </a:rPr>
              <a:t>)* or transaction type (example a teller may be able to withdrawal small amounts, but require manager for large withdrawals)</a:t>
            </a:r>
            <a:endParaRPr sz="1200"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32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Authorization principals</a:t>
            </a:r>
            <a:endParaRPr sz="1200"/>
          </a:p>
        </p:txBody>
      </p:sp>
      <p:sp>
        <p:nvSpPr>
          <p:cNvPr id="2542" name="Google Shape;2542;p32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165</a:t>
            </a:fld>
            <a:endParaRPr/>
          </a:p>
        </p:txBody>
      </p:sp>
      <p:sp>
        <p:nvSpPr>
          <p:cNvPr id="2543" name="Google Shape;2543;p322"/>
          <p:cNvSpPr txBox="1">
            <a:spLocks noGrp="1"/>
          </p:cNvSpPr>
          <p:nvPr>
            <p:ph type="body" idx="4294967295"/>
          </p:nvPr>
        </p:nvSpPr>
        <p:spPr>
          <a:xfrm>
            <a:off x="628650" y="1571441"/>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Default NO access (</a:t>
            </a:r>
            <a:r>
              <a:rPr lang="en" sz="1900" b="0" i="1" u="none" strike="noStrike" cap="none">
                <a:solidFill>
                  <a:schemeClr val="dk1"/>
                </a:solidFill>
                <a:latin typeface="Calibri"/>
                <a:ea typeface="Calibri"/>
                <a:cs typeface="Calibri"/>
                <a:sym typeface="Calibri"/>
              </a:rPr>
              <a:t>implicit deny</a:t>
            </a:r>
            <a:r>
              <a:rPr lang="en" sz="1900" b="0" i="0" u="none" strike="noStrike" cap="none">
                <a:solidFill>
                  <a:schemeClr val="dk1"/>
                </a:solidFill>
                <a:latin typeface="Calibri"/>
                <a:ea typeface="Calibri"/>
                <a:cs typeface="Calibri"/>
                <a:sym typeface="Calibri"/>
              </a:rPr>
              <a:t>)* - </a:t>
            </a:r>
            <a:r>
              <a:rPr lang="en" sz="1900" b="1" i="0" u="none" strike="noStrike" cap="none">
                <a:solidFill>
                  <a:schemeClr val="dk1"/>
                </a:solidFill>
                <a:latin typeface="Calibri"/>
                <a:ea typeface="Calibri"/>
                <a:cs typeface="Calibri"/>
                <a:sym typeface="Calibri"/>
              </a:rPr>
              <a:t>Unless</a:t>
            </a:r>
            <a:r>
              <a:rPr lang="en" sz="1900" b="0" i="0" u="none" strike="noStrike" cap="none">
                <a:solidFill>
                  <a:schemeClr val="dk1"/>
                </a:solidFill>
                <a:latin typeface="Calibri"/>
                <a:ea typeface="Calibri"/>
                <a:cs typeface="Calibri"/>
                <a:sym typeface="Calibri"/>
              </a:rPr>
              <a:t> a subject is </a:t>
            </a:r>
            <a:r>
              <a:rPr lang="en" sz="1900" b="1" i="0" u="none" strike="noStrike" cap="none">
                <a:solidFill>
                  <a:schemeClr val="dk1"/>
                </a:solidFill>
                <a:latin typeface="Calibri"/>
                <a:ea typeface="Calibri"/>
                <a:cs typeface="Calibri"/>
                <a:sym typeface="Calibri"/>
              </a:rPr>
              <a:t>explicitly</a:t>
            </a:r>
            <a:r>
              <a:rPr lang="en" sz="1900" b="0" i="0" u="none" strike="noStrike" cap="none">
                <a:solidFill>
                  <a:schemeClr val="dk1"/>
                </a:solidFill>
                <a:latin typeface="Calibri"/>
                <a:ea typeface="Calibri"/>
                <a:cs typeface="Calibri"/>
                <a:sym typeface="Calibri"/>
              </a:rPr>
              <a:t> given access to an object, then they are </a:t>
            </a:r>
            <a:r>
              <a:rPr lang="en" sz="1900" b="1" i="0" u="none" strike="noStrike" cap="none">
                <a:solidFill>
                  <a:schemeClr val="dk1"/>
                </a:solidFill>
                <a:latin typeface="Calibri"/>
                <a:ea typeface="Calibri"/>
                <a:cs typeface="Calibri"/>
                <a:sym typeface="Calibri"/>
              </a:rPr>
              <a:t>implicitly</a:t>
            </a:r>
            <a:r>
              <a:rPr lang="en" sz="1900" b="0" i="0" u="none" strike="noStrike" cap="none">
                <a:solidFill>
                  <a:schemeClr val="dk1"/>
                </a:solidFill>
                <a:latin typeface="Calibri"/>
                <a:ea typeface="Calibri"/>
                <a:cs typeface="Calibri"/>
                <a:sym typeface="Calibri"/>
              </a:rPr>
              <a:t> denied access. </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Principle of Least Privelege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Need to know</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Content-based</a:t>
            </a:r>
            <a:endParaRPr sz="1200"/>
          </a:p>
          <a:p>
            <a:pPr marL="152400" marR="0" lvl="0" indent="-254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469900" marR="0" lvl="1" indent="-152400" algn="l" rtl="0">
              <a:lnSpc>
                <a:spcPct val="90000"/>
              </a:lnSpc>
              <a:spcBef>
                <a:spcPts val="300"/>
              </a:spcBef>
              <a:spcAft>
                <a:spcPts val="0"/>
              </a:spcAft>
              <a:buClr>
                <a:schemeClr val="dk1"/>
              </a:buClr>
              <a:buSzPts val="1600"/>
              <a:buFont typeface="Noto Sans Symbols"/>
              <a:buNone/>
            </a:pPr>
            <a:r>
              <a:rPr lang="en" sz="1600" b="0" i="0" u="none" strike="noStrike" cap="none">
                <a:solidFill>
                  <a:schemeClr val="dk1"/>
                </a:solidFill>
                <a:latin typeface="Calibri"/>
                <a:ea typeface="Calibri"/>
                <a:cs typeface="Calibri"/>
                <a:sym typeface="Calibri"/>
              </a:rPr>
              <a:t> </a:t>
            </a:r>
            <a:endParaRPr sz="1200"/>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Access Control Models</a:t>
            </a:r>
          </a:p>
        </p:txBody>
      </p:sp>
    </p:spTree>
    <p:extLst>
      <p:ext uri="{BB962C8B-B14F-4D97-AF65-F5344CB8AC3E}">
        <p14:creationId xmlns:p14="http://schemas.microsoft.com/office/powerpoint/2010/main" val="7567567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35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Access Control Models</a:t>
            </a:r>
            <a:endParaRPr sz="1200"/>
          </a:p>
        </p:txBody>
      </p:sp>
      <p:sp>
        <p:nvSpPr>
          <p:cNvPr id="2774" name="Google Shape;2774;p35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167</a:t>
            </a:fld>
            <a:endParaRPr/>
          </a:p>
        </p:txBody>
      </p:sp>
      <p:sp>
        <p:nvSpPr>
          <p:cNvPr id="2775" name="Google Shape;2775;p352"/>
          <p:cNvSpPr txBox="1">
            <a:spLocks noGrp="1"/>
          </p:cNvSpPr>
          <p:nvPr>
            <p:ph type="body" idx="4294967295"/>
          </p:nvPr>
        </p:nvSpPr>
        <p:spPr>
          <a:xfrm>
            <a:off x="969818" y="1512794"/>
            <a:ext cx="5914200" cy="23754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80000"/>
              </a:lnSpc>
              <a:spcBef>
                <a:spcPts val="0"/>
              </a:spcBef>
              <a:spcAft>
                <a:spcPts val="0"/>
              </a:spcAft>
              <a:buClr>
                <a:schemeClr val="dk1"/>
              </a:buClr>
              <a:buSzPts val="1900"/>
              <a:buFont typeface="Arial"/>
              <a:buNone/>
            </a:pPr>
            <a:r>
              <a:rPr lang="en" sz="1900" b="0" i="0" u="none" strike="noStrike" cap="none" dirty="0">
                <a:solidFill>
                  <a:schemeClr val="dk1"/>
                </a:solidFill>
                <a:latin typeface="Calibri"/>
                <a:ea typeface="Calibri"/>
                <a:cs typeface="Calibri"/>
                <a:sym typeface="Calibri"/>
              </a:rPr>
              <a:t>A framework that dictates how subjects access objects.</a:t>
            </a:r>
            <a:endParaRPr sz="1200" dirty="0"/>
          </a:p>
          <a:p>
            <a:pPr marL="387350" marR="0" lvl="0" indent="-342900" algn="l" rtl="0">
              <a:lnSpc>
                <a:spcPct val="80000"/>
              </a:lnSpc>
              <a:spcBef>
                <a:spcPts val="700"/>
              </a:spcBef>
              <a:spcAft>
                <a:spcPts val="0"/>
              </a:spcAft>
              <a:buClr>
                <a:schemeClr val="dk1"/>
              </a:buClr>
              <a:buSzPts val="1900"/>
              <a:buFont typeface="Arial" panose="020B0604020202020204" pitchFamily="34" charset="0"/>
              <a:buChar char="•"/>
            </a:pPr>
            <a:r>
              <a:rPr lang="en" sz="1900" b="0" i="0" u="none" strike="noStrike" cap="none" dirty="0">
                <a:solidFill>
                  <a:schemeClr val="dk1"/>
                </a:solidFill>
                <a:latin typeface="Calibri"/>
                <a:ea typeface="Calibri"/>
                <a:cs typeface="Calibri"/>
                <a:sym typeface="Calibri"/>
              </a:rPr>
              <a:t>Uses access control technologies and security mechanisms to enforce the rules</a:t>
            </a:r>
            <a:endParaRPr sz="1200" dirty="0"/>
          </a:p>
          <a:p>
            <a:pPr marL="387350" marR="0" lvl="0" indent="-342900" algn="l" rtl="0">
              <a:lnSpc>
                <a:spcPct val="80000"/>
              </a:lnSpc>
              <a:spcBef>
                <a:spcPts val="700"/>
              </a:spcBef>
              <a:spcAft>
                <a:spcPts val="0"/>
              </a:spcAft>
              <a:buClr>
                <a:schemeClr val="dk1"/>
              </a:buClr>
              <a:buSzPts val="1900"/>
              <a:buFont typeface="Arial" panose="020B0604020202020204" pitchFamily="34" charset="0"/>
              <a:buChar char="•"/>
            </a:pPr>
            <a:r>
              <a:rPr lang="en" sz="1900" b="0" i="0" u="none" strike="noStrike" cap="none" dirty="0">
                <a:solidFill>
                  <a:schemeClr val="dk1"/>
                </a:solidFill>
                <a:latin typeface="Calibri"/>
                <a:ea typeface="Calibri"/>
                <a:cs typeface="Calibri"/>
                <a:sym typeface="Calibri"/>
              </a:rPr>
              <a:t>Supported by Access Control Technologies</a:t>
            </a:r>
            <a:endParaRPr sz="1200" dirty="0"/>
          </a:p>
          <a:p>
            <a:pPr marL="387350" marR="0" lvl="0" indent="-342900" algn="l" rtl="0">
              <a:lnSpc>
                <a:spcPct val="80000"/>
              </a:lnSpc>
              <a:spcBef>
                <a:spcPts val="700"/>
              </a:spcBef>
              <a:spcAft>
                <a:spcPts val="0"/>
              </a:spcAft>
              <a:buClr>
                <a:schemeClr val="dk1"/>
              </a:buClr>
              <a:buSzPts val="1900"/>
              <a:buFont typeface="Arial" panose="020B0604020202020204" pitchFamily="34" charset="0"/>
              <a:buChar char="•"/>
            </a:pPr>
            <a:r>
              <a:rPr lang="en" sz="1900" b="0" i="0" u="none" strike="noStrike" cap="none" dirty="0">
                <a:solidFill>
                  <a:schemeClr val="dk1"/>
                </a:solidFill>
                <a:latin typeface="Calibri"/>
                <a:ea typeface="Calibri"/>
                <a:cs typeface="Calibri"/>
                <a:sym typeface="Calibri"/>
              </a:rPr>
              <a:t>Business goals and culture of the organization will prescribe which model is used</a:t>
            </a:r>
            <a:endParaRPr sz="1200" dirty="0"/>
          </a:p>
          <a:p>
            <a:pPr marL="387350" marR="0" lvl="0" indent="-342900" algn="l" rtl="0">
              <a:lnSpc>
                <a:spcPct val="80000"/>
              </a:lnSpc>
              <a:spcBef>
                <a:spcPts val="700"/>
              </a:spcBef>
              <a:spcAft>
                <a:spcPts val="1600"/>
              </a:spcAft>
              <a:buClr>
                <a:schemeClr val="dk1"/>
              </a:buClr>
              <a:buSzPts val="1900"/>
              <a:buFont typeface="Arial" panose="020B0604020202020204" pitchFamily="34" charset="0"/>
              <a:buChar char="•"/>
            </a:pPr>
            <a:r>
              <a:rPr lang="en" sz="1900" b="0" i="0" u="none" strike="noStrike" cap="none" dirty="0">
                <a:solidFill>
                  <a:schemeClr val="dk1"/>
                </a:solidFill>
                <a:latin typeface="Calibri"/>
                <a:ea typeface="Calibri"/>
                <a:cs typeface="Calibri"/>
                <a:sym typeface="Calibri"/>
              </a:rPr>
              <a:t>Every OS has a security kernel/reference monitor (talk about in another Domain) that enforces the access control model.</a:t>
            </a:r>
            <a:endParaRPr sz="12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35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Access Control Models</a:t>
            </a:r>
            <a:endParaRPr sz="1200"/>
          </a:p>
        </p:txBody>
      </p:sp>
      <p:sp>
        <p:nvSpPr>
          <p:cNvPr id="2781" name="Google Shape;2781;p35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168</a:t>
            </a:fld>
            <a:endParaRPr/>
          </a:p>
        </p:txBody>
      </p:sp>
      <p:sp>
        <p:nvSpPr>
          <p:cNvPr id="2782" name="Google Shape;2782;p353"/>
          <p:cNvSpPr txBox="1">
            <a:spLocks noGrp="1"/>
          </p:cNvSpPr>
          <p:nvPr>
            <p:ph type="body" idx="4294967295"/>
          </p:nvPr>
        </p:nvSpPr>
        <p:spPr>
          <a:xfrm>
            <a:off x="628650" y="1384050"/>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dirty="0">
                <a:solidFill>
                  <a:schemeClr val="dk1"/>
                </a:solidFill>
                <a:latin typeface="Calibri"/>
                <a:ea typeface="Calibri"/>
                <a:cs typeface="Calibri"/>
                <a:sym typeface="Calibri"/>
              </a:rPr>
              <a:t>The models we are about to discuss are</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From the TCSEC(Trusted Computer System Evaluation Criteria—Orange Book)</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DAC (Discretionnary Access Control)</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MAC (Mandatory Access Control)</a:t>
            </a:r>
            <a:endParaRPr sz="1200" dirty="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Other Models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RBAC (Role Based Access Control)</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ABAC (Attribute Based Access Control)</a:t>
            </a:r>
            <a:endParaRPr sz="1200" dirty="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RuBAC (Rule Based Access Control)</a:t>
            </a:r>
            <a:endParaRPr sz="12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sp>
        <p:nvSpPr>
          <p:cNvPr id="2787" name="Google Shape;2787;p35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DAC</a:t>
            </a:r>
            <a:endParaRPr sz="1200"/>
          </a:p>
        </p:txBody>
      </p:sp>
      <p:sp>
        <p:nvSpPr>
          <p:cNvPr id="2788" name="Google Shape;2788;p35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169</a:t>
            </a:fld>
            <a:endParaRPr/>
          </a:p>
        </p:txBody>
      </p:sp>
      <p:sp>
        <p:nvSpPr>
          <p:cNvPr id="2789" name="Google Shape;2789;p354"/>
          <p:cNvSpPr txBox="1">
            <a:spLocks noGrp="1"/>
          </p:cNvSpPr>
          <p:nvPr>
            <p:ph type="body" idx="4294967295"/>
          </p:nvPr>
        </p:nvSpPr>
        <p:spPr>
          <a:xfrm>
            <a:off x="636922" y="1462368"/>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2300"/>
              <a:buFont typeface="Noto Sans Symbols"/>
              <a:buNone/>
            </a:pPr>
            <a:r>
              <a:rPr lang="en" sz="2300" b="0" i="0" u="none" strike="noStrike" cap="none">
                <a:solidFill>
                  <a:schemeClr val="dk1"/>
                </a:solidFill>
                <a:latin typeface="Calibri"/>
                <a:ea typeface="Calibri"/>
                <a:cs typeface="Calibri"/>
                <a:sym typeface="Calibri"/>
              </a:rPr>
              <a:t>Discretionary Access Control</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Security of an object is at the owner’s discretion</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Access is granted through anACL (Access Control List)</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Commonly implemented in commercial products and all client based systems</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Identity Based</a:t>
            </a:r>
            <a:endParaRPr sz="1200"/>
          </a:p>
          <a:p>
            <a:pPr marL="152400" marR="0" lvl="0" indent="0" algn="l" rtl="0">
              <a:lnSpc>
                <a:spcPct val="90000"/>
              </a:lnSpc>
              <a:spcBef>
                <a:spcPts val="700"/>
              </a:spcBef>
              <a:spcAft>
                <a:spcPts val="160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DB76-BBFB-4E5F-9F24-BCD9CDE23E08}"/>
              </a:ext>
            </a:extLst>
          </p:cNvPr>
          <p:cNvSpPr>
            <a:spLocks noGrp="1"/>
          </p:cNvSpPr>
          <p:nvPr>
            <p:ph type="title"/>
          </p:nvPr>
        </p:nvSpPr>
        <p:spPr/>
        <p:txBody>
          <a:bodyPr/>
          <a:lstStyle/>
          <a:p>
            <a:r>
              <a:rPr lang="en-US" dirty="0"/>
              <a:t>System Architecture </a:t>
            </a:r>
          </a:p>
        </p:txBody>
      </p:sp>
    </p:spTree>
    <p:extLst>
      <p:ext uri="{BB962C8B-B14F-4D97-AF65-F5344CB8AC3E}">
        <p14:creationId xmlns:p14="http://schemas.microsoft.com/office/powerpoint/2010/main" val="11827363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35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MAC</a:t>
            </a:r>
            <a:endParaRPr sz="1200"/>
          </a:p>
        </p:txBody>
      </p:sp>
      <p:sp>
        <p:nvSpPr>
          <p:cNvPr id="2795" name="Google Shape;2795;p35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170</a:t>
            </a:fld>
            <a:endParaRPr/>
          </a:p>
        </p:txBody>
      </p:sp>
      <p:sp>
        <p:nvSpPr>
          <p:cNvPr id="2796" name="Google Shape;2796;p355"/>
          <p:cNvSpPr txBox="1"/>
          <p:nvPr/>
        </p:nvSpPr>
        <p:spPr>
          <a:xfrm>
            <a:off x="762000" y="1054474"/>
            <a:ext cx="65115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80000"/>
              </a:lnSpc>
              <a:spcBef>
                <a:spcPts val="0"/>
              </a:spcBef>
              <a:spcAft>
                <a:spcPts val="0"/>
              </a:spcAft>
              <a:buClr>
                <a:schemeClr val="dk1"/>
              </a:buClr>
              <a:buSzPts val="1800"/>
              <a:buFont typeface="Noto Sans Symbols"/>
              <a:buNone/>
            </a:pPr>
            <a:r>
              <a:rPr lang="en" sz="1800">
                <a:solidFill>
                  <a:schemeClr val="dk1"/>
                </a:solidFill>
                <a:latin typeface="Calibri"/>
                <a:ea typeface="Calibri"/>
                <a:cs typeface="Calibri"/>
                <a:sym typeface="Calibri"/>
              </a:rPr>
              <a:t>MAC is used where classification and confidentiality is of utmost importance… military. </a:t>
            </a:r>
            <a:endParaRPr sz="1200"/>
          </a:p>
          <a:p>
            <a:pPr marL="152400" marR="0" lvl="0" indent="-152400" algn="l" rtl="0">
              <a:lnSpc>
                <a:spcPct val="80000"/>
              </a:lnSpc>
              <a:spcBef>
                <a:spcPts val="7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Generally you have to buy a specific MAC system, DAC systems don’t do MAC</a:t>
            </a:r>
            <a:endParaRPr sz="1200"/>
          </a:p>
          <a:p>
            <a:pPr marL="469900" marR="0" lvl="1" indent="-158750" algn="l" rtl="0">
              <a:lnSpc>
                <a:spcPct val="80000"/>
              </a:lnSpc>
              <a:spcBef>
                <a:spcPts val="3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SELinux</a:t>
            </a:r>
            <a:endParaRPr sz="1200"/>
          </a:p>
          <a:p>
            <a:pPr marL="469900" marR="0" lvl="1" indent="-158750" algn="l" rtl="0">
              <a:lnSpc>
                <a:spcPct val="80000"/>
              </a:lnSpc>
              <a:spcBef>
                <a:spcPts val="3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Trusted Solaris (now called Solaris with Trusted Extensions)</a:t>
            </a:r>
            <a:endParaRPr sz="1200"/>
          </a:p>
          <a:p>
            <a:pPr marL="152400" marR="0" lvl="0" indent="-152400" algn="l" rtl="0">
              <a:lnSpc>
                <a:spcPct val="80000"/>
              </a:lnSpc>
              <a:spcBef>
                <a:spcPts val="7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All objects in a MAC system have a security label*</a:t>
            </a:r>
            <a:endParaRPr sz="1200"/>
          </a:p>
          <a:p>
            <a:pPr marL="152400" marR="0" lvl="0" indent="-152400" algn="l" rtl="0">
              <a:lnSpc>
                <a:spcPct val="80000"/>
              </a:lnSpc>
              <a:spcBef>
                <a:spcPts val="7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Security labels can be defined the organization.</a:t>
            </a:r>
            <a:endParaRPr sz="1200"/>
          </a:p>
          <a:p>
            <a:pPr marL="152400" marR="0" lvl="0" indent="-152400" algn="l" rtl="0">
              <a:lnSpc>
                <a:spcPct val="80000"/>
              </a:lnSpc>
              <a:spcBef>
                <a:spcPts val="7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They also have categories to support “need to know” at a certain level.</a:t>
            </a:r>
            <a:endParaRPr sz="1200"/>
          </a:p>
          <a:p>
            <a:pPr marL="152400" marR="0" lvl="0" indent="-152400" algn="l" rtl="0">
              <a:lnSpc>
                <a:spcPct val="80000"/>
              </a:lnSpc>
              <a:spcBef>
                <a:spcPts val="7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Categories can be defined by the organization</a:t>
            </a:r>
            <a:endParaRPr sz="1200"/>
          </a:p>
          <a:p>
            <a:pPr marL="469900" marR="0" lvl="1" indent="-63500" algn="l" rtl="0">
              <a:lnSpc>
                <a:spcPct val="80000"/>
              </a:lnSpc>
              <a:spcBef>
                <a:spcPts val="30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5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Role Based Access Control</a:t>
            </a:r>
            <a:endParaRPr sz="1200"/>
          </a:p>
        </p:txBody>
      </p:sp>
      <p:sp>
        <p:nvSpPr>
          <p:cNvPr id="2802" name="Google Shape;2802;p35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171</a:t>
            </a:fld>
            <a:endParaRPr/>
          </a:p>
        </p:txBody>
      </p:sp>
      <p:pic>
        <p:nvPicPr>
          <p:cNvPr id="2803" name="Google Shape;2803;p356" descr="role-base-access-control"/>
          <p:cNvPicPr preferRelativeResize="0"/>
          <p:nvPr/>
        </p:nvPicPr>
        <p:blipFill rotWithShape="1">
          <a:blip r:embed="rId3">
            <a:alphaModFix/>
          </a:blip>
          <a:srcRect/>
          <a:stretch/>
        </p:blipFill>
        <p:spPr>
          <a:xfrm>
            <a:off x="1308240" y="1273005"/>
            <a:ext cx="6527519" cy="2452085"/>
          </a:xfrm>
          <a:prstGeom prst="rect">
            <a:avLst/>
          </a:prstGeom>
          <a:noFill/>
          <a:ln>
            <a:noFill/>
          </a:ln>
        </p:spPr>
      </p:pic>
      <p:sp>
        <p:nvSpPr>
          <p:cNvPr id="2" name="Rectangle 1">
            <a:extLst>
              <a:ext uri="{FF2B5EF4-FFF2-40B4-BE49-F238E27FC236}">
                <a16:creationId xmlns:a16="http://schemas.microsoft.com/office/drawing/2014/main" id="{ED985568-AB8A-4B2C-9019-16DE9ED6D95D}"/>
              </a:ext>
            </a:extLst>
          </p:cNvPr>
          <p:cNvSpPr/>
          <p:nvPr/>
        </p:nvSpPr>
        <p:spPr>
          <a:xfrm>
            <a:off x="992173" y="3932244"/>
            <a:ext cx="7307765" cy="795602"/>
          </a:xfrm>
          <a:prstGeom prst="rect">
            <a:avLst/>
          </a:prstGeom>
        </p:spPr>
        <p:txBody>
          <a:bodyPr wrap="square">
            <a:spAutoFit/>
          </a:bodyPr>
          <a:lstStyle/>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cs typeface="Calibri"/>
                <a:sym typeface="Calibri"/>
              </a:rPr>
              <a:t>RBAC is a good solution to mitigate privilege creep and provides the strongest constraint on user access</a:t>
            </a:r>
          </a:p>
          <a:p>
            <a:pPr marL="469900" lvl="1" indent="-152400">
              <a:lnSpc>
                <a:spcPct val="90000"/>
              </a:lnSpc>
              <a:spcBef>
                <a:spcPts val="300"/>
              </a:spcBef>
              <a:buClr>
                <a:schemeClr val="dk1"/>
              </a:buClr>
              <a:buSzPts val="1600"/>
              <a:buFont typeface="Arial"/>
              <a:buChar char="•"/>
            </a:pPr>
            <a:r>
              <a:rPr lang="en-US" sz="1600" dirty="0">
                <a:solidFill>
                  <a:schemeClr val="dk1"/>
                </a:solidFill>
                <a:latin typeface="Calibri"/>
                <a:cs typeface="Calibri"/>
                <a:sym typeface="Calibri"/>
              </a:rPr>
              <a:t>RBAC is well-suited for environments with high turnover rates</a:t>
            </a:r>
            <a:endParaRPr lang="en-US" sz="12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357"/>
          <p:cNvSpPr txBox="1">
            <a:spLocks noGrp="1"/>
          </p:cNvSpPr>
          <p:nvPr>
            <p:ph type="title"/>
          </p:nvPr>
        </p:nvSpPr>
        <p:spPr>
          <a:xfrm>
            <a:off x="628650" y="1214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Attribute Based Access Control</a:t>
            </a:r>
            <a:endParaRPr sz="1200"/>
          </a:p>
        </p:txBody>
      </p:sp>
      <p:sp>
        <p:nvSpPr>
          <p:cNvPr id="2809" name="Google Shape;2809;p35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172</a:t>
            </a:fld>
            <a:endParaRPr/>
          </a:p>
        </p:txBody>
      </p:sp>
      <p:pic>
        <p:nvPicPr>
          <p:cNvPr id="2810" name="Google Shape;2810;p357"/>
          <p:cNvPicPr preferRelativeResize="0"/>
          <p:nvPr/>
        </p:nvPicPr>
        <p:blipFill rotWithShape="1">
          <a:blip r:embed="rId3">
            <a:alphaModFix/>
          </a:blip>
          <a:srcRect/>
          <a:stretch/>
        </p:blipFill>
        <p:spPr>
          <a:xfrm>
            <a:off x="2145072" y="982750"/>
            <a:ext cx="5185402" cy="1933499"/>
          </a:xfrm>
          <a:prstGeom prst="rect">
            <a:avLst/>
          </a:prstGeom>
          <a:noFill/>
          <a:ln>
            <a:noFill/>
          </a:ln>
        </p:spPr>
      </p:pic>
      <p:sp>
        <p:nvSpPr>
          <p:cNvPr id="2811" name="Google Shape;2811;p357"/>
          <p:cNvSpPr txBox="1"/>
          <p:nvPr/>
        </p:nvSpPr>
        <p:spPr>
          <a:xfrm>
            <a:off x="687450" y="2878283"/>
            <a:ext cx="7827900" cy="1527600"/>
          </a:xfrm>
          <a:prstGeom prst="rect">
            <a:avLst/>
          </a:prstGeom>
          <a:noFill/>
          <a:ln>
            <a:noFill/>
          </a:ln>
        </p:spPr>
        <p:txBody>
          <a:bodyPr spcFirstLastPara="1" wrap="square" lIns="75575" tIns="37775" rIns="75575" bIns="37775" anchor="t" anchorCtr="0">
            <a:noAutofit/>
          </a:bodyPr>
          <a:lstStyle/>
          <a:p>
            <a:pPr marL="381000" marR="0" lvl="0" indent="-361950" algn="l" rtl="0">
              <a:spcBef>
                <a:spcPts val="0"/>
              </a:spcBef>
              <a:spcAft>
                <a:spcPts val="0"/>
              </a:spcAft>
              <a:buClr>
                <a:schemeClr val="dk1"/>
              </a:buClr>
              <a:buSzPts val="1700"/>
              <a:buFont typeface="Arial"/>
              <a:buChar char="•"/>
            </a:pPr>
            <a:r>
              <a:rPr lang="en" sz="1700" dirty="0">
                <a:solidFill>
                  <a:schemeClr val="dk1"/>
                </a:solidFill>
                <a:latin typeface="Calibri"/>
                <a:ea typeface="Calibri"/>
                <a:cs typeface="Calibri"/>
                <a:sym typeface="Calibri"/>
              </a:rPr>
              <a:t>Permissions or privilege granted based on attributes of the subject.  Attributes can be</a:t>
            </a:r>
            <a:endParaRPr sz="1700" dirty="0"/>
          </a:p>
          <a:p>
            <a:pPr marL="762000" marR="0" lvl="1" indent="-361950" algn="l" rtl="0">
              <a:spcBef>
                <a:spcPts val="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Location</a:t>
            </a:r>
            <a:endParaRPr sz="1700" dirty="0"/>
          </a:p>
          <a:p>
            <a:pPr marL="762000" marR="0" lvl="1" indent="-361950" algn="l" rtl="0">
              <a:spcBef>
                <a:spcPts val="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Role</a:t>
            </a:r>
            <a:endParaRPr sz="1700" dirty="0"/>
          </a:p>
          <a:p>
            <a:pPr marL="762000" marR="0" lvl="1" indent="-361950" algn="l" rtl="0">
              <a:spcBef>
                <a:spcPts val="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Tenure</a:t>
            </a:r>
            <a:endParaRPr sz="1700" dirty="0"/>
          </a:p>
          <a:p>
            <a:pPr marL="762000" marR="0" lvl="1" indent="-361950" algn="l" rtl="0">
              <a:spcBef>
                <a:spcPts val="0"/>
              </a:spcBef>
              <a:spcAft>
                <a:spcPts val="0"/>
              </a:spcAft>
              <a:buClr>
                <a:schemeClr val="dk1"/>
              </a:buClr>
              <a:buSzPts val="1700"/>
              <a:buFont typeface="Arial"/>
              <a:buChar char="•"/>
            </a:pPr>
            <a:r>
              <a:rPr lang="en" sz="1700" b="0" i="0" u="none" strike="noStrike" cap="none" dirty="0">
                <a:solidFill>
                  <a:schemeClr val="dk1"/>
                </a:solidFill>
                <a:latin typeface="Calibri"/>
                <a:ea typeface="Calibri"/>
                <a:cs typeface="Calibri"/>
                <a:sym typeface="Calibri"/>
              </a:rPr>
              <a:t>Any other attribute of the subject or object</a:t>
            </a:r>
            <a:endParaRPr sz="17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Enforcing Access Control</a:t>
            </a:r>
          </a:p>
        </p:txBody>
      </p:sp>
    </p:spTree>
    <p:extLst>
      <p:ext uri="{BB962C8B-B14F-4D97-AF65-F5344CB8AC3E}">
        <p14:creationId xmlns:p14="http://schemas.microsoft.com/office/powerpoint/2010/main" val="41113928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58"/>
          <p:cNvSpPr txBox="1">
            <a:spLocks noGrp="1"/>
          </p:cNvSpPr>
          <p:nvPr>
            <p:ph type="title"/>
          </p:nvPr>
        </p:nvSpPr>
        <p:spPr>
          <a:xfrm>
            <a:off x="346364" y="403412"/>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Enforcing Access Control</a:t>
            </a:r>
            <a:endParaRPr sz="1200"/>
          </a:p>
        </p:txBody>
      </p:sp>
      <p:sp>
        <p:nvSpPr>
          <p:cNvPr id="2817" name="Google Shape;2817;p35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174</a:t>
            </a:fld>
            <a:endParaRPr/>
          </a:p>
        </p:txBody>
      </p:sp>
      <p:sp>
        <p:nvSpPr>
          <p:cNvPr id="2818" name="Google Shape;2818;p358"/>
          <p:cNvSpPr txBox="1">
            <a:spLocks noGrp="1"/>
          </p:cNvSpPr>
          <p:nvPr>
            <p:ph type="body" idx="4294967295"/>
          </p:nvPr>
        </p:nvSpPr>
        <p:spPr>
          <a:xfrm>
            <a:off x="692727" y="1865779"/>
            <a:ext cx="6174000" cy="21222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90000"/>
              </a:lnSpc>
              <a:spcBef>
                <a:spcPts val="0"/>
              </a:spcBef>
              <a:spcAft>
                <a:spcPts val="0"/>
              </a:spcAft>
              <a:buClr>
                <a:schemeClr val="dk1"/>
              </a:buClr>
              <a:buSzPts val="1600"/>
              <a:buFont typeface="Arial"/>
              <a:buNone/>
            </a:pPr>
            <a:r>
              <a:rPr lang="en" sz="1600" b="0" i="0" u="none" strike="noStrike" cap="none">
                <a:solidFill>
                  <a:schemeClr val="dk1"/>
                </a:solidFill>
                <a:latin typeface="Calibri"/>
                <a:ea typeface="Calibri"/>
                <a:cs typeface="Calibri"/>
                <a:sym typeface="Calibri"/>
              </a:rPr>
              <a:t>We will talk more in depth of each in the next few slides.</a:t>
            </a:r>
            <a:endParaRPr sz="1200"/>
          </a:p>
          <a:p>
            <a:pPr marL="330200" marR="0" lvl="0" indent="-279400" algn="l" rtl="0">
              <a:lnSpc>
                <a:spcPct val="9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Constrained User Interfaces</a:t>
            </a:r>
            <a:endParaRPr sz="1200"/>
          </a:p>
          <a:p>
            <a:pPr marL="330200" marR="0" lvl="0" indent="-279400" algn="l" rtl="0">
              <a:lnSpc>
                <a:spcPct val="9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Access Control Matrix</a:t>
            </a:r>
            <a:endParaRPr sz="1200"/>
          </a:p>
          <a:p>
            <a:pPr marL="330200" marR="0" lvl="0" indent="-279400" algn="l" rtl="0">
              <a:lnSpc>
                <a:spcPct val="9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Access Control Lists</a:t>
            </a:r>
            <a:endParaRPr sz="1200"/>
          </a:p>
          <a:p>
            <a:pPr marL="330200" marR="0" lvl="0" indent="-279400" algn="l" rtl="0">
              <a:lnSpc>
                <a:spcPct val="9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Content-Dependant Access Control</a:t>
            </a:r>
            <a:endParaRPr sz="1200"/>
          </a:p>
          <a:p>
            <a:pPr marL="330200" marR="0" lvl="0" indent="-279400" algn="l" rtl="0">
              <a:lnSpc>
                <a:spcPct val="90000"/>
              </a:lnSpc>
              <a:spcBef>
                <a:spcPts val="7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Context-Dependant Access Control</a:t>
            </a:r>
            <a:endParaRPr sz="12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35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Constrained User Interfaces </a:t>
            </a:r>
            <a:endParaRPr sz="1200"/>
          </a:p>
        </p:txBody>
      </p:sp>
      <p:sp>
        <p:nvSpPr>
          <p:cNvPr id="2824" name="Google Shape;2824;p35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175</a:t>
            </a:fld>
            <a:endParaRPr/>
          </a:p>
        </p:txBody>
      </p:sp>
      <p:sp>
        <p:nvSpPr>
          <p:cNvPr id="2825" name="Google Shape;2825;p359"/>
          <p:cNvSpPr txBox="1">
            <a:spLocks noGrp="1"/>
          </p:cNvSpPr>
          <p:nvPr>
            <p:ph type="body" idx="4294967295"/>
          </p:nvPr>
        </p:nvSpPr>
        <p:spPr>
          <a:xfrm>
            <a:off x="900545" y="1696641"/>
            <a:ext cx="6927300" cy="23754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90000"/>
              </a:lnSpc>
              <a:spcBef>
                <a:spcPts val="0"/>
              </a:spcBef>
              <a:spcAft>
                <a:spcPts val="0"/>
              </a:spcAft>
              <a:buClr>
                <a:schemeClr val="dk1"/>
              </a:buClr>
              <a:buSzPts val="1800"/>
              <a:buFont typeface="Arial"/>
              <a:buNone/>
            </a:pPr>
            <a:r>
              <a:rPr lang="en" sz="1800" b="0" i="0" u="none" strike="noStrike" cap="none">
                <a:solidFill>
                  <a:schemeClr val="dk1"/>
                </a:solidFill>
                <a:latin typeface="Calibri"/>
                <a:ea typeface="Calibri"/>
                <a:cs typeface="Calibri"/>
                <a:sym typeface="Calibri"/>
              </a:rPr>
              <a:t>Restrict user access by not allowing them see certain data or have certain functionality (see slides)</a:t>
            </a:r>
            <a:endParaRPr sz="1200"/>
          </a:p>
          <a:p>
            <a:pPr marL="330200" marR="0" lvl="0" indent="-292100" algn="l" rtl="0">
              <a:lnSpc>
                <a:spcPct val="90000"/>
              </a:lnSpc>
              <a:spcBef>
                <a:spcPts val="7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Views – only allow access to certain data (canned interfaces)</a:t>
            </a:r>
            <a:endParaRPr sz="1200"/>
          </a:p>
          <a:p>
            <a:pPr marL="330200" marR="0" lvl="0" indent="-292100" algn="l" rtl="0">
              <a:lnSpc>
                <a:spcPct val="90000"/>
              </a:lnSpc>
              <a:spcBef>
                <a:spcPts val="7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Restricted shell – like a real shell but only with certain commands. (like Cisco's non-enable mode)</a:t>
            </a:r>
            <a:endParaRPr sz="1200"/>
          </a:p>
          <a:p>
            <a:pPr marL="330200" marR="0" lvl="0" indent="-292100" algn="l" rtl="0">
              <a:lnSpc>
                <a:spcPct val="90000"/>
              </a:lnSpc>
              <a:spcBef>
                <a:spcPts val="7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Menu – similar but more “GUI”</a:t>
            </a:r>
            <a:endParaRPr sz="1200"/>
          </a:p>
          <a:p>
            <a:pPr marL="330200" marR="0" lvl="0" indent="-292100" algn="l" rtl="0">
              <a:lnSpc>
                <a:spcPct val="90000"/>
              </a:lnSpc>
              <a:spcBef>
                <a:spcPts val="7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Physically constrained interface – show only certain keys on a keypad/touch screen. – like an ATM. (a modern type of menu) Difference is you are physically constrained from accessing them.</a:t>
            </a:r>
            <a:endParaRPr sz="1200"/>
          </a:p>
          <a:p>
            <a:pPr marL="279400" marR="0" lvl="0" indent="-127000" algn="l" rtl="0">
              <a:lnSpc>
                <a:spcPct val="90000"/>
              </a:lnSpc>
              <a:spcBef>
                <a:spcPts val="700"/>
              </a:spcBef>
              <a:spcAft>
                <a:spcPts val="1600"/>
              </a:spcAft>
              <a:buClr>
                <a:schemeClr val="dk1"/>
              </a:buClr>
              <a:buSzPts val="1800"/>
              <a:buFont typeface="Noto Sans Symbols"/>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36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Physically Constrained Interface</a:t>
            </a:r>
            <a:endParaRPr sz="1200"/>
          </a:p>
        </p:txBody>
      </p:sp>
      <p:sp>
        <p:nvSpPr>
          <p:cNvPr id="2831" name="Google Shape;2831;p36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176</a:t>
            </a:fld>
            <a:endParaRPr/>
          </a:p>
        </p:txBody>
      </p:sp>
      <p:pic>
        <p:nvPicPr>
          <p:cNvPr id="2832" name="Google Shape;2832;p360" descr="physically-constrained-ui"/>
          <p:cNvPicPr preferRelativeResize="0"/>
          <p:nvPr/>
        </p:nvPicPr>
        <p:blipFill rotWithShape="1">
          <a:blip r:embed="rId3">
            <a:alphaModFix/>
          </a:blip>
          <a:srcRect/>
          <a:stretch/>
        </p:blipFill>
        <p:spPr>
          <a:xfrm>
            <a:off x="2057761" y="1656641"/>
            <a:ext cx="3327886" cy="249611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836"/>
        <p:cNvGrpSpPr/>
        <p:nvPr/>
      </p:nvGrpSpPr>
      <p:grpSpPr>
        <a:xfrm>
          <a:off x="0" y="0"/>
          <a:ext cx="0" cy="0"/>
          <a:chOff x="0" y="0"/>
          <a:chExt cx="0" cy="0"/>
        </a:xfrm>
      </p:grpSpPr>
      <p:sp>
        <p:nvSpPr>
          <p:cNvPr id="2837" name="Google Shape;2837;p36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Content vs. Context Dependant Access Control </a:t>
            </a:r>
            <a:endParaRPr sz="1200"/>
          </a:p>
        </p:txBody>
      </p:sp>
      <p:sp>
        <p:nvSpPr>
          <p:cNvPr id="2838" name="Google Shape;2838;p36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177</a:t>
            </a:fld>
            <a:endParaRPr/>
          </a:p>
        </p:txBody>
      </p:sp>
      <p:sp>
        <p:nvSpPr>
          <p:cNvPr id="2839" name="Google Shape;2839;p361"/>
          <p:cNvSpPr txBox="1">
            <a:spLocks noGrp="1"/>
          </p:cNvSpPr>
          <p:nvPr>
            <p:ph type="body" idx="4294967295"/>
          </p:nvPr>
        </p:nvSpPr>
        <p:spPr>
          <a:xfrm>
            <a:off x="628650" y="1109382"/>
            <a:ext cx="7129800" cy="36069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Content:  WHAT is accessed?  Focus is on the asset</a:t>
            </a:r>
            <a:endParaRPr sz="1200"/>
          </a:p>
          <a:p>
            <a:pPr marL="152400" marR="0" lvl="0" indent="-1524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152400" marR="0" lvl="0" indent="-1524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700"/>
              </a:spcBef>
              <a:spcAft>
                <a:spcPts val="0"/>
              </a:spcAft>
              <a:buClr>
                <a:schemeClr val="dk1"/>
              </a:buClr>
              <a:buSzPts val="1900"/>
              <a:buFont typeface="Noto Sans Symbols"/>
              <a:buNone/>
            </a:pPr>
            <a:endParaRPr sz="1900">
              <a:solidFill>
                <a:schemeClr val="dk1"/>
              </a:solidFill>
              <a:latin typeface="Calibri"/>
              <a:ea typeface="Calibri"/>
              <a:cs typeface="Calibri"/>
              <a:sym typeface="Calibri"/>
            </a:endParaRPr>
          </a:p>
          <a:p>
            <a:pPr marL="0" marR="0" lvl="0" indent="0" algn="l" rtl="0">
              <a:lnSpc>
                <a:spcPct val="90000"/>
              </a:lnSpc>
              <a:spcBef>
                <a:spcPts val="1600"/>
              </a:spcBef>
              <a:spcAft>
                <a:spcPts val="160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Context:  How and Why is it being accessed?  The asset isn’t the driver for decisions but things like time, location, type of connection, etc</a:t>
            </a:r>
            <a:endParaRPr sz="1900" b="0" i="0" u="none" strike="noStrike" cap="none">
              <a:solidFill>
                <a:schemeClr val="dk1"/>
              </a:solidFill>
              <a:latin typeface="Calibri"/>
              <a:ea typeface="Calibri"/>
              <a:cs typeface="Calibri"/>
              <a:sym typeface="Calibri"/>
            </a:endParaRPr>
          </a:p>
        </p:txBody>
      </p:sp>
      <p:pic>
        <p:nvPicPr>
          <p:cNvPr id="2840" name="Google Shape;2840;p361"/>
          <p:cNvPicPr preferRelativeResize="0"/>
          <p:nvPr/>
        </p:nvPicPr>
        <p:blipFill rotWithShape="1">
          <a:blip r:embed="rId3">
            <a:alphaModFix/>
          </a:blip>
          <a:srcRect/>
          <a:stretch/>
        </p:blipFill>
        <p:spPr>
          <a:xfrm>
            <a:off x="1699537" y="3377400"/>
            <a:ext cx="5667238" cy="1338951"/>
          </a:xfrm>
          <a:prstGeom prst="rect">
            <a:avLst/>
          </a:prstGeom>
          <a:noFill/>
          <a:ln>
            <a:noFill/>
          </a:ln>
        </p:spPr>
      </p:pic>
      <p:pic>
        <p:nvPicPr>
          <p:cNvPr id="2841" name="Google Shape;2841;p361"/>
          <p:cNvPicPr preferRelativeResize="0"/>
          <p:nvPr/>
        </p:nvPicPr>
        <p:blipFill rotWithShape="1">
          <a:blip r:embed="rId4">
            <a:alphaModFix/>
          </a:blip>
          <a:srcRect/>
          <a:stretch/>
        </p:blipFill>
        <p:spPr>
          <a:xfrm>
            <a:off x="6520674" y="1109375"/>
            <a:ext cx="1722375" cy="13641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EAF5-64D1-45B6-9C26-BAA4681FE87E}"/>
              </a:ext>
            </a:extLst>
          </p:cNvPr>
          <p:cNvSpPr>
            <a:spLocks noGrp="1"/>
          </p:cNvSpPr>
          <p:nvPr>
            <p:ph type="title"/>
          </p:nvPr>
        </p:nvSpPr>
        <p:spPr>
          <a:xfrm>
            <a:off x="498022" y="148337"/>
            <a:ext cx="7886700" cy="994200"/>
          </a:xfrm>
        </p:spPr>
        <p:txBody>
          <a:bodyPr/>
          <a:lstStyle/>
          <a:p>
            <a:r>
              <a:rPr lang="en-US" dirty="0"/>
              <a:t>Rule-Based Access Control</a:t>
            </a:r>
          </a:p>
        </p:txBody>
      </p:sp>
      <p:sp>
        <p:nvSpPr>
          <p:cNvPr id="3" name="TextBox 2">
            <a:extLst>
              <a:ext uri="{FF2B5EF4-FFF2-40B4-BE49-F238E27FC236}">
                <a16:creationId xmlns:a16="http://schemas.microsoft.com/office/drawing/2014/main" id="{1F61BE26-0709-41A8-BBD5-208A096FBF84}"/>
              </a:ext>
            </a:extLst>
          </p:cNvPr>
          <p:cNvSpPr txBox="1"/>
          <p:nvPr/>
        </p:nvSpPr>
        <p:spPr>
          <a:xfrm>
            <a:off x="973016" y="1268044"/>
            <a:ext cx="3947328"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Rule-based access control is based on rules to deny or allow access to resource</a:t>
            </a:r>
          </a:p>
          <a:p>
            <a:pPr marL="285750" indent="-285750">
              <a:buFont typeface="Arial" panose="020B0604020202020204" pitchFamily="34" charset="0"/>
              <a:buChar char="•"/>
            </a:pPr>
            <a:r>
              <a:rPr lang="en-US" sz="1600" dirty="0"/>
              <a:t> If the rule is matched, access will be denied or allowed, based on the rule </a:t>
            </a:r>
          </a:p>
          <a:p>
            <a:pPr marL="285750" indent="-285750">
              <a:buFont typeface="Arial" panose="020B0604020202020204" pitchFamily="34" charset="0"/>
              <a:buChar char="•"/>
            </a:pPr>
            <a:r>
              <a:rPr lang="en-US" sz="1600" dirty="0"/>
              <a:t>Routers, Firewalls, Proxies and other filtering devices use rules to enforce access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Sometimes called “Non-Discretionary” because the rules cannot be arbitrarily bypassed</a:t>
            </a:r>
          </a:p>
          <a:p>
            <a:endParaRPr lang="en-US" sz="1600" dirty="0"/>
          </a:p>
        </p:txBody>
      </p:sp>
      <p:grpSp>
        <p:nvGrpSpPr>
          <p:cNvPr id="10" name="Group 9">
            <a:extLst>
              <a:ext uri="{FF2B5EF4-FFF2-40B4-BE49-F238E27FC236}">
                <a16:creationId xmlns:a16="http://schemas.microsoft.com/office/drawing/2014/main" id="{5E331377-7C90-40EE-9605-29C10FA5AA9B}"/>
              </a:ext>
            </a:extLst>
          </p:cNvPr>
          <p:cNvGrpSpPr/>
          <p:nvPr/>
        </p:nvGrpSpPr>
        <p:grpSpPr>
          <a:xfrm>
            <a:off x="4920344" y="1268044"/>
            <a:ext cx="3926095" cy="2727013"/>
            <a:chOff x="1833562" y="747712"/>
            <a:chExt cx="5476875" cy="3648075"/>
          </a:xfrm>
        </p:grpSpPr>
        <p:pic>
          <p:nvPicPr>
            <p:cNvPr id="5" name="Picture 4">
              <a:extLst>
                <a:ext uri="{FF2B5EF4-FFF2-40B4-BE49-F238E27FC236}">
                  <a16:creationId xmlns:a16="http://schemas.microsoft.com/office/drawing/2014/main" id="{0A5690C7-BB70-4DDB-93A7-DE269C779943}"/>
                </a:ext>
              </a:extLst>
            </p:cNvPr>
            <p:cNvPicPr>
              <a:picLocks noChangeAspect="1"/>
            </p:cNvPicPr>
            <p:nvPr/>
          </p:nvPicPr>
          <p:blipFill>
            <a:blip r:embed="rId2"/>
            <a:stretch>
              <a:fillRect/>
            </a:stretch>
          </p:blipFill>
          <p:spPr>
            <a:xfrm>
              <a:off x="1833562" y="747712"/>
              <a:ext cx="5476875" cy="3648075"/>
            </a:xfrm>
            <a:prstGeom prst="rect">
              <a:avLst/>
            </a:prstGeom>
          </p:spPr>
        </p:pic>
        <p:sp>
          <p:nvSpPr>
            <p:cNvPr id="6" name="Rectangle 5">
              <a:extLst>
                <a:ext uri="{FF2B5EF4-FFF2-40B4-BE49-F238E27FC236}">
                  <a16:creationId xmlns:a16="http://schemas.microsoft.com/office/drawing/2014/main" id="{D8F747C7-AB0B-40EB-AEA1-EBF137EDA9F3}"/>
                </a:ext>
              </a:extLst>
            </p:cNvPr>
            <p:cNvSpPr/>
            <p:nvPr/>
          </p:nvSpPr>
          <p:spPr>
            <a:xfrm>
              <a:off x="3048000" y="1741912"/>
              <a:ext cx="3001108" cy="10950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312B20-F0C2-4361-99B0-E077C78324C8}"/>
                </a:ext>
              </a:extLst>
            </p:cNvPr>
            <p:cNvPicPr>
              <a:picLocks noChangeAspect="1"/>
            </p:cNvPicPr>
            <p:nvPr/>
          </p:nvPicPr>
          <p:blipFill>
            <a:blip r:embed="rId3"/>
            <a:stretch>
              <a:fillRect/>
            </a:stretch>
          </p:blipFill>
          <p:spPr>
            <a:xfrm>
              <a:off x="5479439" y="1268044"/>
              <a:ext cx="557213" cy="623888"/>
            </a:xfrm>
            <a:prstGeom prst="rect">
              <a:avLst/>
            </a:prstGeom>
          </p:spPr>
        </p:pic>
        <p:pic>
          <p:nvPicPr>
            <p:cNvPr id="8" name="Picture 7">
              <a:extLst>
                <a:ext uri="{FF2B5EF4-FFF2-40B4-BE49-F238E27FC236}">
                  <a16:creationId xmlns:a16="http://schemas.microsoft.com/office/drawing/2014/main" id="{8F3DA5B0-178F-40E4-8C09-FE3038CA0A46}"/>
                </a:ext>
              </a:extLst>
            </p:cNvPr>
            <p:cNvPicPr>
              <a:picLocks noChangeAspect="1"/>
            </p:cNvPicPr>
            <p:nvPr/>
          </p:nvPicPr>
          <p:blipFill>
            <a:blip r:embed="rId3"/>
            <a:stretch>
              <a:fillRect/>
            </a:stretch>
          </p:blipFill>
          <p:spPr>
            <a:xfrm>
              <a:off x="2910411" y="1242699"/>
              <a:ext cx="557213" cy="623888"/>
            </a:xfrm>
            <a:prstGeom prst="rect">
              <a:avLst/>
            </a:prstGeom>
          </p:spPr>
        </p:pic>
      </p:grpSp>
    </p:spTree>
    <p:extLst>
      <p:ext uri="{BB962C8B-B14F-4D97-AF65-F5344CB8AC3E}">
        <p14:creationId xmlns:p14="http://schemas.microsoft.com/office/powerpoint/2010/main" val="38964021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Access Control Management</a:t>
            </a:r>
          </a:p>
        </p:txBody>
      </p:sp>
    </p:spTree>
    <p:extLst>
      <p:ext uri="{BB962C8B-B14F-4D97-AF65-F5344CB8AC3E}">
        <p14:creationId xmlns:p14="http://schemas.microsoft.com/office/powerpoint/2010/main" val="230084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1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Security Architecture </a:t>
            </a:r>
            <a:r>
              <a:rPr lang="en-US" sz="3000" b="0" i="0" u="none" strike="noStrike" cap="none" dirty="0">
                <a:solidFill>
                  <a:schemeClr val="dk1"/>
                </a:solidFill>
                <a:latin typeface="Calibri"/>
                <a:ea typeface="Calibri"/>
                <a:cs typeface="Calibri"/>
                <a:sym typeface="Calibri"/>
              </a:rPr>
              <a:t>Overview</a:t>
            </a:r>
            <a:endParaRPr sz="1200" dirty="0"/>
          </a:p>
        </p:txBody>
      </p:sp>
      <p:sp>
        <p:nvSpPr>
          <p:cNvPr id="1648" name="Google Shape;1648;p21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a:t>
            </a:fld>
            <a:endParaRPr/>
          </a:p>
        </p:txBody>
      </p:sp>
      <p:sp>
        <p:nvSpPr>
          <p:cNvPr id="1649" name="Google Shape;1649;p211"/>
          <p:cNvSpPr txBox="1">
            <a:spLocks noGrp="1"/>
          </p:cNvSpPr>
          <p:nvPr>
            <p:ph type="body" idx="4294967295"/>
          </p:nvPr>
        </p:nvSpPr>
        <p:spPr>
          <a:xfrm>
            <a:off x="399380" y="885863"/>
            <a:ext cx="7886700" cy="3881400"/>
          </a:xfrm>
          <a:prstGeom prst="rect">
            <a:avLst/>
          </a:prstGeom>
          <a:noFill/>
          <a:ln>
            <a:noFill/>
          </a:ln>
        </p:spPr>
        <p:txBody>
          <a:bodyPr spcFirstLastPara="1" wrap="square" lIns="75575" tIns="37775" rIns="75575" bIns="37775" anchor="t" anchorCtr="0">
            <a:noAutofit/>
          </a:bodyPr>
          <a:lstStyle/>
          <a:p>
            <a:pPr marL="685800" marR="0" lvl="2" indent="-12700" algn="l" rtl="0">
              <a:lnSpc>
                <a:spcPct val="90000"/>
              </a:lnSpc>
              <a:spcBef>
                <a:spcPts val="0"/>
              </a:spcBef>
              <a:spcAft>
                <a:spcPts val="0"/>
              </a:spcAft>
              <a:buClr>
                <a:schemeClr val="dk1"/>
              </a:buClr>
              <a:buSzPts val="2300"/>
              <a:buFont typeface="Noto Sans Symbols"/>
              <a:buNone/>
            </a:pPr>
            <a:endParaRPr sz="2300" b="0" i="0" u="none" strike="noStrike" cap="none" dirty="0">
              <a:solidFill>
                <a:schemeClr val="dk1"/>
              </a:solidFill>
              <a:latin typeface="Calibri"/>
              <a:ea typeface="Calibri"/>
              <a:cs typeface="Calibri"/>
              <a:sym typeface="Calibri"/>
            </a:endParaRPr>
          </a:p>
          <a:p>
            <a:pPr marL="660400" marR="0" lvl="1" indent="-342900" algn="l" rtl="0">
              <a:lnSpc>
                <a:spcPct val="90000"/>
              </a:lnSpc>
              <a:spcBef>
                <a:spcPts val="300"/>
              </a:spcBef>
              <a:spcAft>
                <a:spcPts val="0"/>
              </a:spcAft>
              <a:buClr>
                <a:schemeClr val="dk1"/>
              </a:buClr>
              <a:buSzPts val="2200"/>
              <a:buFont typeface="Arial" panose="020B0604020202020204" pitchFamily="34" charset="0"/>
              <a:buChar char="•"/>
            </a:pPr>
            <a:r>
              <a:rPr lang="en" sz="2200" b="0" i="0" u="none" strike="noStrike" cap="none" dirty="0">
                <a:solidFill>
                  <a:schemeClr val="dk1"/>
                </a:solidFill>
                <a:latin typeface="Calibri"/>
                <a:ea typeface="Calibri"/>
                <a:cs typeface="Calibri"/>
                <a:sym typeface="Calibri"/>
              </a:rPr>
              <a:t>Security architecture directs how the components included in the system architecture should be organized </a:t>
            </a:r>
            <a:r>
              <a:rPr lang="en-US" sz="2200" b="0" i="0" u="none" strike="noStrike" cap="none" dirty="0">
                <a:solidFill>
                  <a:schemeClr val="dk1"/>
                </a:solidFill>
                <a:latin typeface="Calibri"/>
                <a:ea typeface="Calibri"/>
                <a:cs typeface="Calibri"/>
                <a:sym typeface="Calibri"/>
              </a:rPr>
              <a:t>and interact </a:t>
            </a:r>
            <a:r>
              <a:rPr lang="en" sz="2200" b="0" i="0" u="none" strike="noStrike" cap="none" dirty="0">
                <a:solidFill>
                  <a:schemeClr val="dk1"/>
                </a:solidFill>
                <a:latin typeface="Calibri"/>
                <a:ea typeface="Calibri"/>
                <a:cs typeface="Calibri"/>
                <a:sym typeface="Calibri"/>
              </a:rPr>
              <a:t>to ensure that security requirements are met. </a:t>
            </a:r>
          </a:p>
          <a:p>
            <a:pPr marL="1022350" marR="0" lvl="3" indent="-285750" algn="l" rtl="0">
              <a:lnSpc>
                <a:spcPct val="90000"/>
              </a:lnSpc>
              <a:spcBef>
                <a:spcPts val="300"/>
              </a:spcBef>
              <a:spcAft>
                <a:spcPts val="0"/>
              </a:spcAft>
              <a:buClr>
                <a:schemeClr val="dk1"/>
              </a:buClr>
              <a:buSzPts val="18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 description of the locations in the overall architecture where security measures should be placed.</a:t>
            </a:r>
            <a:endParaRPr sz="1800" dirty="0"/>
          </a:p>
          <a:p>
            <a:pPr marL="996950" marR="0" lvl="3" indent="-285750" algn="l" rtl="0">
              <a:lnSpc>
                <a:spcPct val="90000"/>
              </a:lnSpc>
              <a:spcBef>
                <a:spcPts val="300"/>
              </a:spcBef>
              <a:spcAft>
                <a:spcPts val="0"/>
              </a:spcAft>
              <a:buClr>
                <a:schemeClr val="dk1"/>
              </a:buClr>
              <a:buSzPts val="18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A description of how various components of the architecture should interact to ensure security.</a:t>
            </a:r>
            <a:endParaRPr sz="1800" dirty="0"/>
          </a:p>
          <a:p>
            <a:pPr marL="996950" marR="0" lvl="3" indent="-285750" algn="l" rtl="0">
              <a:lnSpc>
                <a:spcPct val="90000"/>
              </a:lnSpc>
              <a:spcBef>
                <a:spcPts val="300"/>
              </a:spcBef>
              <a:spcAft>
                <a:spcPts val="0"/>
              </a:spcAft>
              <a:buClr>
                <a:schemeClr val="dk1"/>
              </a:buClr>
              <a:buSzPts val="18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The security specifications to be followed when designing and developing the system.</a:t>
            </a:r>
            <a:endParaRPr sz="1800" dirty="0"/>
          </a:p>
          <a:p>
            <a:pPr marL="685800" marR="0" lvl="2" indent="-165100" algn="l" rtl="0">
              <a:lnSpc>
                <a:spcPct val="90000"/>
              </a:lnSpc>
              <a:spcBef>
                <a:spcPts val="3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685800" marR="0" lvl="2" indent="-165100" algn="l" rtl="0">
              <a:lnSpc>
                <a:spcPct val="90000"/>
              </a:lnSpc>
              <a:spcBef>
                <a:spcPts val="300"/>
              </a:spcBef>
              <a:spcAft>
                <a:spcPts val="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a:p>
            <a:pPr marL="685800" marR="0" lvl="2" indent="-165100" algn="l" rtl="0">
              <a:lnSpc>
                <a:spcPct val="90000"/>
              </a:lnSpc>
              <a:spcBef>
                <a:spcPts val="300"/>
              </a:spcBef>
              <a:spcAft>
                <a:spcPts val="0"/>
              </a:spcAft>
              <a:buClr>
                <a:schemeClr val="dk1"/>
              </a:buClr>
              <a:buSzPts val="1500"/>
              <a:buFont typeface="Arial"/>
              <a:buNone/>
            </a:pPr>
            <a:endParaRPr sz="1500" b="0" i="0" u="none" strike="noStrike" cap="none" dirty="0">
              <a:solidFill>
                <a:schemeClr val="dk1"/>
              </a:solidFill>
              <a:latin typeface="Calibri"/>
              <a:ea typeface="Calibri"/>
              <a:cs typeface="Calibri"/>
              <a:sym typeface="Calibri"/>
            </a:endParaRPr>
          </a:p>
          <a:p>
            <a:pPr marL="685800" marR="0" lvl="2" indent="-63500" algn="l" rtl="0">
              <a:lnSpc>
                <a:spcPct val="90000"/>
              </a:lnSpc>
              <a:spcBef>
                <a:spcPts val="300"/>
              </a:spcBef>
              <a:spcAft>
                <a:spcPts val="1600"/>
              </a:spcAft>
              <a:buClr>
                <a:schemeClr val="dk1"/>
              </a:buClr>
              <a:buSzPts val="1500"/>
              <a:buFont typeface="Noto Sans Symbols"/>
              <a:buNone/>
            </a:pPr>
            <a:endParaRPr sz="15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36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200"/>
              <a:buFont typeface="Calibri"/>
              <a:buNone/>
            </a:pPr>
            <a:r>
              <a:rPr lang="en" sz="2200" b="0" i="0" u="none" strike="noStrike" cap="none">
                <a:solidFill>
                  <a:schemeClr val="dk1"/>
                </a:solidFill>
                <a:latin typeface="Calibri"/>
                <a:ea typeface="Calibri"/>
                <a:cs typeface="Calibri"/>
                <a:sym typeface="Calibri"/>
              </a:rPr>
              <a:t>Centralization vs. Decentralization</a:t>
            </a:r>
            <a:endParaRPr sz="1200"/>
          </a:p>
        </p:txBody>
      </p:sp>
      <p:sp>
        <p:nvSpPr>
          <p:cNvPr id="2847" name="Google Shape;2847;p36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180</a:t>
            </a:fld>
            <a:endParaRPr/>
          </a:p>
        </p:txBody>
      </p:sp>
      <p:sp>
        <p:nvSpPr>
          <p:cNvPr id="2848" name="Google Shape;2848;p362"/>
          <p:cNvSpPr txBox="1">
            <a:spLocks noGrp="1"/>
          </p:cNvSpPr>
          <p:nvPr>
            <p:ph type="body" idx="4294967295"/>
          </p:nvPr>
        </p:nvSpPr>
        <p:spPr>
          <a:xfrm>
            <a:off x="1359477" y="1633013"/>
            <a:ext cx="6425100" cy="27693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 Centralization:</a:t>
            </a:r>
            <a:endParaRPr sz="1200"/>
          </a:p>
          <a:p>
            <a:pPr marL="596900" marR="0" lvl="1" indent="-279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Greater Consistency</a:t>
            </a:r>
            <a:endParaRPr sz="1200"/>
          </a:p>
          <a:p>
            <a:pPr marL="596900" marR="0" lvl="1" indent="-279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Ease of Administration</a:t>
            </a:r>
            <a:endParaRPr sz="1200"/>
          </a:p>
          <a:p>
            <a:pPr marL="596900" marR="0" lvl="1" indent="-279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Greater Control</a:t>
            </a:r>
            <a:endParaRPr sz="1200"/>
          </a:p>
          <a:p>
            <a:pPr marL="596900" marR="0" lvl="1" indent="-279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Usually considered more secure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Decentralization</a:t>
            </a:r>
            <a:endParaRPr sz="1200"/>
          </a:p>
          <a:p>
            <a:pPr marL="635000" marR="0" lvl="1" indent="-406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Granularity</a:t>
            </a:r>
            <a:endParaRPr sz="1200"/>
          </a:p>
          <a:p>
            <a:pPr marL="635000" marR="0" lvl="1" indent="-406400" algn="l" rtl="0">
              <a:lnSpc>
                <a:spcPct val="90000"/>
              </a:lnSpc>
              <a:spcBef>
                <a:spcPts val="3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Flexibility</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36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Centralized Access Control Administration  </a:t>
            </a:r>
            <a:endParaRPr sz="1200"/>
          </a:p>
        </p:txBody>
      </p:sp>
      <p:sp>
        <p:nvSpPr>
          <p:cNvPr id="2854" name="Google Shape;2854;p36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181</a:t>
            </a:fld>
            <a:endParaRPr/>
          </a:p>
        </p:txBody>
      </p:sp>
      <p:sp>
        <p:nvSpPr>
          <p:cNvPr id="2855" name="Google Shape;2855;p363"/>
          <p:cNvSpPr txBox="1">
            <a:spLocks noGrp="1"/>
          </p:cNvSpPr>
          <p:nvPr>
            <p:ph type="body" idx="4294967295"/>
          </p:nvPr>
        </p:nvSpPr>
        <p:spPr>
          <a:xfrm>
            <a:off x="980353" y="1268044"/>
            <a:ext cx="6630000" cy="2703000"/>
          </a:xfrm>
          <a:prstGeom prst="rect">
            <a:avLst/>
          </a:prstGeom>
          <a:noFill/>
          <a:ln>
            <a:noFill/>
          </a:ln>
        </p:spPr>
        <p:txBody>
          <a:bodyPr spcFirstLastPara="1" wrap="square" lIns="75575" tIns="37775" rIns="75575" bIns="37775" anchor="t" anchorCtr="0">
            <a:noAutofit/>
          </a:bodyPr>
          <a:lstStyle/>
          <a:p>
            <a:pPr marL="419100" marR="0" lvl="0" indent="-419100" algn="l" rtl="0">
              <a:lnSpc>
                <a:spcPct val="80000"/>
              </a:lnSpc>
              <a:spcBef>
                <a:spcPts val="0"/>
              </a:spcBef>
              <a:spcAft>
                <a:spcPts val="0"/>
              </a:spcAft>
              <a:buClr>
                <a:schemeClr val="dk1"/>
              </a:buClr>
              <a:buSzPts val="1900"/>
              <a:buFont typeface="Arial"/>
              <a:buNone/>
            </a:pPr>
            <a:r>
              <a:rPr lang="en" sz="1900" b="0" i="0" u="none" strike="noStrike" cap="none" dirty="0">
                <a:solidFill>
                  <a:schemeClr val="dk1"/>
                </a:solidFill>
                <a:latin typeface="Calibri"/>
                <a:ea typeface="Calibri"/>
                <a:cs typeface="Calibri"/>
                <a:sym typeface="Calibri"/>
              </a:rPr>
              <a:t> </a:t>
            </a:r>
            <a:endParaRPr sz="1200" dirty="0"/>
          </a:p>
          <a:p>
            <a:pPr marL="419100" marR="0" lvl="0" indent="-412750" algn="l" rtl="0">
              <a:lnSpc>
                <a:spcPct val="8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A centralized place for configuring and managing access control</a:t>
            </a:r>
            <a:endParaRPr sz="1200" dirty="0"/>
          </a:p>
          <a:p>
            <a:pPr marL="419100" marR="0" lvl="0" indent="-412750" algn="l" rtl="0">
              <a:lnSpc>
                <a:spcPct val="8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All the ones we will talk about (next) are “AAA” protocols</a:t>
            </a:r>
            <a:endParaRPr sz="1200" dirty="0"/>
          </a:p>
          <a:p>
            <a:pPr marL="673100" marR="0" lvl="1" indent="-355600" algn="l" rtl="0">
              <a:lnSpc>
                <a:spcPct val="8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Authentication</a:t>
            </a:r>
            <a:endParaRPr sz="1200" dirty="0"/>
          </a:p>
          <a:p>
            <a:pPr marL="673100" marR="0" lvl="1" indent="-355600" algn="l" rtl="0">
              <a:lnSpc>
                <a:spcPct val="8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Authorization</a:t>
            </a:r>
            <a:endParaRPr sz="1200" dirty="0"/>
          </a:p>
          <a:p>
            <a:pPr marL="673100" marR="0" lvl="1" indent="-355600" algn="l" rtl="0">
              <a:lnSpc>
                <a:spcPct val="8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Auditing</a:t>
            </a:r>
            <a:endParaRPr sz="1200" dirty="0"/>
          </a:p>
          <a:p>
            <a:pPr marL="152400" marR="0" lvl="0" indent="-146050" algn="l" rtl="0">
              <a:lnSpc>
                <a:spcPct val="8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Radius</a:t>
            </a:r>
            <a:endParaRPr sz="1200" dirty="0"/>
          </a:p>
          <a:p>
            <a:pPr marL="152400" marR="0" lvl="0" indent="-146050" algn="l" rtl="0">
              <a:lnSpc>
                <a:spcPct val="8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TACACS, TACACS+</a:t>
            </a:r>
            <a:endParaRPr sz="1200" dirty="0"/>
          </a:p>
          <a:p>
            <a:pPr marL="152400" marR="0" lvl="0" indent="-146050" algn="l" rtl="0">
              <a:lnSpc>
                <a:spcPct val="80000"/>
              </a:lnSpc>
              <a:spcBef>
                <a:spcPts val="70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Diameter</a:t>
            </a:r>
            <a:endParaRPr sz="1200" dirty="0"/>
          </a:p>
          <a:p>
            <a:pPr marL="673100" marR="0" lvl="1" indent="-254000" algn="l" rtl="0">
              <a:lnSpc>
                <a:spcPct val="80000"/>
              </a:lnSpc>
              <a:spcBef>
                <a:spcPts val="300"/>
              </a:spcBef>
              <a:spcAft>
                <a:spcPts val="1600"/>
              </a:spcAft>
              <a:buClr>
                <a:schemeClr val="dk1"/>
              </a:buClr>
              <a:buSzPts val="1600"/>
              <a:buFont typeface="Arial"/>
              <a:buNone/>
            </a:pP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859"/>
        <p:cNvGrpSpPr/>
        <p:nvPr/>
      </p:nvGrpSpPr>
      <p:grpSpPr>
        <a:xfrm>
          <a:off x="0" y="0"/>
          <a:ext cx="0" cy="0"/>
          <a:chOff x="0" y="0"/>
          <a:chExt cx="0" cy="0"/>
        </a:xfrm>
      </p:grpSpPr>
      <p:sp>
        <p:nvSpPr>
          <p:cNvPr id="2860" name="Google Shape;2860;p36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Centralized Authentication for Remote Clients:  802.1x</a:t>
            </a:r>
            <a:endParaRPr sz="1200"/>
          </a:p>
        </p:txBody>
      </p:sp>
      <p:sp>
        <p:nvSpPr>
          <p:cNvPr id="2861" name="Google Shape;2861;p36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182</a:t>
            </a:fld>
            <a:endParaRPr/>
          </a:p>
        </p:txBody>
      </p:sp>
      <p:sp>
        <p:nvSpPr>
          <p:cNvPr id="2862" name="Google Shape;2862;p364"/>
          <p:cNvSpPr/>
          <p:nvPr/>
        </p:nvSpPr>
        <p:spPr>
          <a:xfrm>
            <a:off x="1177636" y="1439894"/>
            <a:ext cx="6442500" cy="4278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802.1X is a security feature that provides a means to authenticate devices before they can access network resources.  </a:t>
            </a:r>
            <a:endParaRPr sz="1200"/>
          </a:p>
        </p:txBody>
      </p:sp>
      <p:pic>
        <p:nvPicPr>
          <p:cNvPr id="2863" name="Google Shape;2863;p364"/>
          <p:cNvPicPr preferRelativeResize="0"/>
          <p:nvPr/>
        </p:nvPicPr>
        <p:blipFill rotWithShape="1">
          <a:blip r:embed="rId3">
            <a:alphaModFix/>
          </a:blip>
          <a:srcRect/>
          <a:stretch/>
        </p:blipFill>
        <p:spPr>
          <a:xfrm>
            <a:off x="1454726" y="1983584"/>
            <a:ext cx="4069808" cy="26052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867"/>
        <p:cNvGrpSpPr/>
        <p:nvPr/>
      </p:nvGrpSpPr>
      <p:grpSpPr>
        <a:xfrm>
          <a:off x="0" y="0"/>
          <a:ext cx="0" cy="0"/>
          <a:chOff x="0" y="0"/>
          <a:chExt cx="0" cy="0"/>
        </a:xfrm>
      </p:grpSpPr>
      <p:sp>
        <p:nvSpPr>
          <p:cNvPr id="2868" name="Google Shape;2868;p36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RADIUS, DIAMETER, TACACS</a:t>
            </a:r>
            <a:endParaRPr sz="1200"/>
          </a:p>
        </p:txBody>
      </p:sp>
      <p:sp>
        <p:nvSpPr>
          <p:cNvPr id="2869" name="Google Shape;2869;p36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183</a:t>
            </a:fld>
            <a:endParaRPr/>
          </a:p>
        </p:txBody>
      </p:sp>
      <p:sp>
        <p:nvSpPr>
          <p:cNvPr id="2870" name="Google Shape;2870;p365"/>
          <p:cNvSpPr txBox="1">
            <a:spLocks noGrp="1"/>
          </p:cNvSpPr>
          <p:nvPr>
            <p:ph type="body" idx="4294967295"/>
          </p:nvPr>
        </p:nvSpPr>
        <p:spPr>
          <a:xfrm>
            <a:off x="628651" y="1008525"/>
            <a:ext cx="4379100" cy="3177000"/>
          </a:xfrm>
          <a:prstGeom prst="rect">
            <a:avLst/>
          </a:prstGeom>
          <a:noFill/>
          <a:ln>
            <a:noFill/>
          </a:ln>
        </p:spPr>
        <p:txBody>
          <a:bodyPr spcFirstLastPara="1" wrap="square" lIns="75575" tIns="37775" rIns="75575" bIns="37775" anchor="t" anchorCtr="0">
            <a:noAutofit/>
          </a:bodyPr>
          <a:lstStyle/>
          <a:p>
            <a:pPr marL="50800" marR="0" lvl="0" indent="0" algn="l" rtl="0">
              <a:lnSpc>
                <a:spcPct val="70000"/>
              </a:lnSpc>
              <a:spcBef>
                <a:spcPts val="0"/>
              </a:spcBef>
              <a:spcAft>
                <a:spcPts val="0"/>
              </a:spcAft>
              <a:buClr>
                <a:schemeClr val="dk1"/>
              </a:buClr>
              <a:buSzPts val="1400"/>
              <a:buFont typeface="Arial"/>
              <a:buNone/>
            </a:pPr>
            <a:r>
              <a:rPr lang="en" sz="1100" b="0" i="0" u="none" strike="noStrike" cap="none">
                <a:solidFill>
                  <a:schemeClr val="dk1"/>
                </a:solidFill>
                <a:latin typeface="Calibri"/>
                <a:ea typeface="Calibri"/>
                <a:cs typeface="Calibri"/>
                <a:sym typeface="Calibri"/>
              </a:rPr>
              <a:t>RADIUS</a:t>
            </a:r>
            <a:endParaRPr sz="1100"/>
          </a:p>
          <a:p>
            <a:pPr marL="330200" marR="0" lvl="0" indent="-2603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Designed for dial-up, but extensions are available to allow additional functionality as needed </a:t>
            </a:r>
            <a:endParaRPr sz="1100"/>
          </a:p>
          <a:p>
            <a:pPr marL="330200" marR="0" lvl="0" indent="-2603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RADIUS encrypts only the password in the access-request packet, from the client to the server. </a:t>
            </a:r>
            <a:endParaRPr sz="1100"/>
          </a:p>
          <a:p>
            <a:pPr marL="330200" marR="0" lvl="0" indent="-2603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RADIUS uses UDP</a:t>
            </a:r>
            <a:endParaRPr sz="1100"/>
          </a:p>
          <a:p>
            <a:pPr marL="50800" marR="0" lvl="0" indent="0" algn="l" rtl="0">
              <a:lnSpc>
                <a:spcPct val="70000"/>
              </a:lnSpc>
              <a:spcBef>
                <a:spcPts val="700"/>
              </a:spcBef>
              <a:spcAft>
                <a:spcPts val="0"/>
              </a:spcAft>
              <a:buClr>
                <a:schemeClr val="dk1"/>
              </a:buClr>
              <a:buSzPts val="1400"/>
              <a:buFont typeface="Arial"/>
              <a:buNone/>
            </a:pPr>
            <a:r>
              <a:rPr lang="en" sz="1100" b="0" i="0" u="none" strike="noStrike" cap="none">
                <a:solidFill>
                  <a:schemeClr val="dk1"/>
                </a:solidFill>
                <a:latin typeface="Calibri"/>
                <a:ea typeface="Calibri"/>
                <a:cs typeface="Calibri"/>
                <a:sym typeface="Calibri"/>
              </a:rPr>
              <a:t>TACACS+</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Provides same services </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Developed by Cisco</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Separates roles of AAA</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USES TCP</a:t>
            </a:r>
            <a:endParaRPr sz="1100"/>
          </a:p>
          <a:p>
            <a:pPr marL="50800" marR="0" lvl="0" indent="0" algn="l" rtl="0">
              <a:lnSpc>
                <a:spcPct val="70000"/>
              </a:lnSpc>
              <a:spcBef>
                <a:spcPts val="700"/>
              </a:spcBef>
              <a:spcAft>
                <a:spcPts val="0"/>
              </a:spcAft>
              <a:buClr>
                <a:schemeClr val="dk1"/>
              </a:buClr>
              <a:buSzPts val="1400"/>
              <a:buFont typeface="Arial"/>
              <a:buNone/>
            </a:pPr>
            <a:r>
              <a:rPr lang="en" sz="1100" b="0" i="0" u="none" strike="noStrike" cap="none">
                <a:solidFill>
                  <a:schemeClr val="dk1"/>
                </a:solidFill>
                <a:latin typeface="Calibri"/>
                <a:ea typeface="Calibri"/>
                <a:cs typeface="Calibri"/>
                <a:sym typeface="Calibri"/>
              </a:rPr>
              <a:t>DIAMETER</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DIAMETER is a protocol designed as the next generation RADIUS</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 RADIUS is limited to authenticating users via SLIP and</a:t>
            </a:r>
            <a:endParaRPr sz="1100"/>
          </a:p>
          <a:p>
            <a:pPr marL="279400" marR="0" lvl="0" indent="-209550" algn="l" rtl="0">
              <a:lnSpc>
                <a:spcPct val="70000"/>
              </a:lnSpc>
              <a:spcBef>
                <a:spcPts val="700"/>
              </a:spcBef>
              <a:spcAft>
                <a:spcPts val="0"/>
              </a:spcAft>
              <a:buClr>
                <a:schemeClr val="dk1"/>
              </a:buClr>
              <a:buSzPts val="1100"/>
              <a:buFont typeface="Arial"/>
              <a:buChar char="•"/>
            </a:pPr>
            <a:r>
              <a:rPr lang="en" sz="1100" b="0" i="0" u="none" strike="noStrike" cap="none">
                <a:solidFill>
                  <a:schemeClr val="dk1"/>
                </a:solidFill>
                <a:latin typeface="Calibri"/>
                <a:ea typeface="Calibri"/>
                <a:cs typeface="Calibri"/>
                <a:sym typeface="Calibri"/>
              </a:rPr>
              <a:t>PPP dial-up modem connections</a:t>
            </a:r>
            <a:endParaRPr sz="1100"/>
          </a:p>
          <a:p>
            <a:pPr marL="50800" marR="0" lvl="0" indent="0" algn="l" rtl="0">
              <a:lnSpc>
                <a:spcPct val="70000"/>
              </a:lnSpc>
              <a:spcBef>
                <a:spcPts val="700"/>
              </a:spcBef>
              <a:spcAft>
                <a:spcPts val="1600"/>
              </a:spcAft>
              <a:buClr>
                <a:schemeClr val="dk1"/>
              </a:buClr>
              <a:buSzPts val="1400"/>
              <a:buFont typeface="Arial"/>
              <a:buNone/>
            </a:pPr>
            <a:endParaRPr sz="1100" b="0" i="0" u="none" strike="noStrike" cap="none">
              <a:solidFill>
                <a:schemeClr val="dk1"/>
              </a:solidFill>
              <a:latin typeface="Calibri"/>
              <a:ea typeface="Calibri"/>
              <a:cs typeface="Calibri"/>
              <a:sym typeface="Calibri"/>
            </a:endParaRPr>
          </a:p>
        </p:txBody>
      </p:sp>
      <p:pic>
        <p:nvPicPr>
          <p:cNvPr id="2871" name="Google Shape;2871;p365"/>
          <p:cNvPicPr preferRelativeResize="0"/>
          <p:nvPr/>
        </p:nvPicPr>
        <p:blipFill rotWithShape="1">
          <a:blip r:embed="rId3">
            <a:alphaModFix/>
          </a:blip>
          <a:srcRect/>
          <a:stretch/>
        </p:blipFill>
        <p:spPr>
          <a:xfrm>
            <a:off x="5310427" y="1361525"/>
            <a:ext cx="3346751" cy="282387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6" name="Google Shape;2876;p36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TACACS+  </a:t>
            </a:r>
            <a:endParaRPr sz="1200"/>
          </a:p>
        </p:txBody>
      </p:sp>
      <p:sp>
        <p:nvSpPr>
          <p:cNvPr id="2877" name="Google Shape;2877;p36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184</a:t>
            </a:fld>
            <a:endParaRPr/>
          </a:p>
        </p:txBody>
      </p:sp>
      <p:sp>
        <p:nvSpPr>
          <p:cNvPr id="2878" name="Google Shape;2878;p366"/>
          <p:cNvSpPr txBox="1">
            <a:spLocks noGrp="1"/>
          </p:cNvSpPr>
          <p:nvPr>
            <p:ph type="body" idx="4294967295"/>
          </p:nvPr>
        </p:nvSpPr>
        <p:spPr>
          <a:xfrm>
            <a:off x="554182" y="1696641"/>
            <a:ext cx="53601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Provides the same functionality of Radius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TACACS+ can support one time passwords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Encrypts ALL traffic data</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TACACS+ separates each AAA function.</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For example can use an AD for authentication, and an SQL server for accounting.</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Uses TCP</a:t>
            </a:r>
            <a:endParaRPr sz="1200"/>
          </a:p>
          <a:p>
            <a:pPr marL="152400" marR="0" lvl="0" indent="-254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36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Diameter</a:t>
            </a:r>
            <a:endParaRPr sz="1200"/>
          </a:p>
        </p:txBody>
      </p:sp>
      <p:sp>
        <p:nvSpPr>
          <p:cNvPr id="2884" name="Google Shape;2884;p36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185</a:t>
            </a:fld>
            <a:endParaRPr/>
          </a:p>
        </p:txBody>
      </p:sp>
      <p:sp>
        <p:nvSpPr>
          <p:cNvPr id="2885" name="Google Shape;2885;p367"/>
          <p:cNvSpPr txBox="1">
            <a:spLocks noGrp="1"/>
          </p:cNvSpPr>
          <p:nvPr>
            <p:ph type="body" idx="4294967295"/>
          </p:nvPr>
        </p:nvSpPr>
        <p:spPr>
          <a:xfrm>
            <a:off x="543791" y="1613647"/>
            <a:ext cx="5914200" cy="2375400"/>
          </a:xfrm>
          <a:prstGeom prst="rect">
            <a:avLst/>
          </a:prstGeom>
          <a:noFill/>
          <a:ln>
            <a:noFill/>
          </a:ln>
        </p:spPr>
        <p:txBody>
          <a:bodyPr spcFirstLastPara="1" wrap="square" lIns="75575" tIns="37775" rIns="75575" bIns="37775" anchor="t" anchorCtr="0">
            <a:noAutofit/>
          </a:bodyPr>
          <a:lstStyle/>
          <a:p>
            <a:pPr marL="330200" marR="0" lvl="0" indent="-2857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Supposed to be the next generation of RADIUS (Diameter is TWICE the RADIUS)</a:t>
            </a:r>
            <a:endParaRPr sz="1200"/>
          </a:p>
          <a:p>
            <a:pPr marL="330200" marR="0" lvl="0" indent="-2857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Includes better message transport, proxying, session control, and higher security for AAA transactions</a:t>
            </a:r>
            <a:endParaRPr sz="1200"/>
          </a:p>
          <a:p>
            <a:pPr marL="330200" marR="0" lvl="0" indent="-2857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Provides encryption for the communication, not just the password</a:t>
            </a:r>
            <a:endParaRPr sz="1200"/>
          </a:p>
          <a:p>
            <a:pPr marL="330200" marR="0" lvl="0" indent="-2857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Never gained the application support RADIUS did</a:t>
            </a:r>
            <a:endParaRPr sz="1200"/>
          </a:p>
          <a:p>
            <a:pPr marL="330200" marR="0" lvl="0" indent="-285750" algn="l" rtl="0">
              <a:lnSpc>
                <a:spcPct val="90000"/>
              </a:lnSpc>
              <a:spcBef>
                <a:spcPts val="700"/>
              </a:spcBef>
              <a:spcAft>
                <a:spcPts val="160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USES UDP</a:t>
            </a:r>
            <a:endParaRPr sz="12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Auditing</a:t>
            </a:r>
          </a:p>
        </p:txBody>
      </p:sp>
    </p:spTree>
    <p:extLst>
      <p:ext uri="{BB962C8B-B14F-4D97-AF65-F5344CB8AC3E}">
        <p14:creationId xmlns:p14="http://schemas.microsoft.com/office/powerpoint/2010/main" val="344520487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36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Audits</a:t>
            </a:r>
            <a:endParaRPr sz="1200" dirty="0"/>
          </a:p>
        </p:txBody>
      </p:sp>
      <p:sp>
        <p:nvSpPr>
          <p:cNvPr id="2891" name="Google Shape;2891;p36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187</a:t>
            </a:fld>
            <a:endParaRPr/>
          </a:p>
        </p:txBody>
      </p:sp>
      <p:pic>
        <p:nvPicPr>
          <p:cNvPr id="3" name="Picture 2">
            <a:extLst>
              <a:ext uri="{FF2B5EF4-FFF2-40B4-BE49-F238E27FC236}">
                <a16:creationId xmlns:a16="http://schemas.microsoft.com/office/drawing/2014/main" id="{6919C017-0D2F-413B-B453-ABE481285117}"/>
              </a:ext>
            </a:extLst>
          </p:cNvPr>
          <p:cNvPicPr>
            <a:picLocks noChangeAspect="1"/>
          </p:cNvPicPr>
          <p:nvPr/>
        </p:nvPicPr>
        <p:blipFill>
          <a:blip r:embed="rId3"/>
          <a:stretch>
            <a:fillRect/>
          </a:stretch>
        </p:blipFill>
        <p:spPr>
          <a:xfrm>
            <a:off x="1031629" y="526072"/>
            <a:ext cx="4091355" cy="4091355"/>
          </a:xfrm>
          <a:prstGeom prst="rect">
            <a:avLst/>
          </a:prstGeom>
        </p:spPr>
      </p:pic>
      <p:sp>
        <p:nvSpPr>
          <p:cNvPr id="4" name="TextBox 3">
            <a:extLst>
              <a:ext uri="{FF2B5EF4-FFF2-40B4-BE49-F238E27FC236}">
                <a16:creationId xmlns:a16="http://schemas.microsoft.com/office/drawing/2014/main" id="{8F6E6F2B-D933-4217-B9EB-B2370BD89175}"/>
              </a:ext>
            </a:extLst>
          </p:cNvPr>
          <p:cNvSpPr txBox="1"/>
          <p:nvPr/>
        </p:nvSpPr>
        <p:spPr>
          <a:xfrm>
            <a:off x="5590440" y="1606061"/>
            <a:ext cx="3376246" cy="1600438"/>
          </a:xfrm>
          <a:prstGeom prst="rect">
            <a:avLst/>
          </a:prstGeom>
          <a:noFill/>
        </p:spPr>
        <p:txBody>
          <a:bodyPr wrap="square" rtlCol="0">
            <a:spAutoFit/>
          </a:bodyPr>
          <a:lstStyle/>
          <a:p>
            <a:r>
              <a:rPr lang="en-US" dirty="0"/>
              <a:t>Associate Audits with compliance: </a:t>
            </a:r>
          </a:p>
          <a:p>
            <a:pPr marL="285750" indent="-285750">
              <a:buFont typeface="Arial" panose="020B0604020202020204" pitchFamily="34" charset="0"/>
              <a:buChar char="•"/>
            </a:pPr>
            <a:r>
              <a:rPr lang="en-US" dirty="0"/>
              <a:t>Compliance with policy</a:t>
            </a:r>
          </a:p>
          <a:p>
            <a:pPr marL="285750" indent="-285750">
              <a:buFont typeface="Arial" panose="020B0604020202020204" pitchFamily="34" charset="0"/>
              <a:buChar char="•"/>
            </a:pPr>
            <a:r>
              <a:rPr lang="en-US" dirty="0"/>
              <a:t>Compliance with Standards</a:t>
            </a:r>
          </a:p>
          <a:p>
            <a:r>
              <a:rPr lang="en-US" dirty="0"/>
              <a:t>Remember Auditors do not need write protection</a:t>
            </a:r>
          </a:p>
          <a:p>
            <a:r>
              <a:rPr lang="en-US" dirty="0"/>
              <a:t>Also, auditors do not provide suggestions on remediation</a:t>
            </a:r>
          </a:p>
        </p:txBody>
      </p:sp>
    </p:spTree>
    <p:extLst>
      <p:ext uri="{BB962C8B-B14F-4D97-AF65-F5344CB8AC3E}">
        <p14:creationId xmlns:p14="http://schemas.microsoft.com/office/powerpoint/2010/main" val="6050506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Data Emanation Security</a:t>
            </a:r>
          </a:p>
        </p:txBody>
      </p:sp>
    </p:spTree>
    <p:extLst>
      <p:ext uri="{BB962C8B-B14F-4D97-AF65-F5344CB8AC3E}">
        <p14:creationId xmlns:p14="http://schemas.microsoft.com/office/powerpoint/2010/main" val="19919068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pic>
        <p:nvPicPr>
          <p:cNvPr id="3" name="Picture 2">
            <a:extLst>
              <a:ext uri="{FF2B5EF4-FFF2-40B4-BE49-F238E27FC236}">
                <a16:creationId xmlns:a16="http://schemas.microsoft.com/office/drawing/2014/main" id="{AFDE3775-5F6F-420D-B4A5-48D8C2243C40}"/>
              </a:ext>
            </a:extLst>
          </p:cNvPr>
          <p:cNvPicPr>
            <a:picLocks noChangeAspect="1"/>
          </p:cNvPicPr>
          <p:nvPr/>
        </p:nvPicPr>
        <p:blipFill>
          <a:blip r:embed="rId3"/>
          <a:stretch>
            <a:fillRect/>
          </a:stretch>
        </p:blipFill>
        <p:spPr>
          <a:xfrm>
            <a:off x="2112717" y="2993844"/>
            <a:ext cx="4543425" cy="1710590"/>
          </a:xfrm>
          <a:prstGeom prst="rect">
            <a:avLst/>
          </a:prstGeom>
        </p:spPr>
      </p:pic>
      <p:sp>
        <p:nvSpPr>
          <p:cNvPr id="2890" name="Google Shape;2890;p368"/>
          <p:cNvSpPr txBox="1">
            <a:spLocks noGrp="1"/>
          </p:cNvSpPr>
          <p:nvPr>
            <p:ph type="title"/>
          </p:nvPr>
        </p:nvSpPr>
        <p:spPr>
          <a:xfrm>
            <a:off x="628650" y="102337"/>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Emanation Security  </a:t>
            </a:r>
            <a:endParaRPr sz="1200" dirty="0"/>
          </a:p>
        </p:txBody>
      </p:sp>
      <p:sp>
        <p:nvSpPr>
          <p:cNvPr id="2891" name="Google Shape;2891;p36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189</a:t>
            </a:fld>
            <a:endParaRPr/>
          </a:p>
        </p:txBody>
      </p:sp>
      <p:sp>
        <p:nvSpPr>
          <p:cNvPr id="2892" name="Google Shape;2892;p368"/>
          <p:cNvSpPr txBox="1">
            <a:spLocks noGrp="1"/>
          </p:cNvSpPr>
          <p:nvPr>
            <p:ph type="body" idx="4294967295"/>
          </p:nvPr>
        </p:nvSpPr>
        <p:spPr>
          <a:xfrm>
            <a:off x="628650" y="1166771"/>
            <a:ext cx="7886700" cy="1703185"/>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All electronic devices emit radiation.  TEMPEST was a study t o determine if anything meaningful could be learned.  YES!</a:t>
            </a:r>
            <a:endParaRPr sz="1100" dirty="0"/>
          </a:p>
          <a:p>
            <a:pPr marL="152400" marR="0" lvl="0" indent="-146050" algn="l" rtl="0">
              <a:lnSpc>
                <a:spcPct val="90000"/>
              </a:lnSpc>
              <a:spcBef>
                <a:spcPts val="700"/>
              </a:spcBef>
              <a:spcAft>
                <a:spcPts val="0"/>
              </a:spcAft>
              <a:buClr>
                <a:schemeClr val="dk1"/>
              </a:buClr>
              <a:buSzPts val="1900"/>
              <a:buFont typeface="Arial"/>
              <a:buChar char="•"/>
            </a:pPr>
            <a:r>
              <a:rPr lang="en" sz="1800" b="0" i="0" u="none" strike="noStrike" cap="none" dirty="0">
                <a:solidFill>
                  <a:schemeClr val="dk1"/>
                </a:solidFill>
                <a:latin typeface="Calibri"/>
                <a:ea typeface="Calibri"/>
                <a:cs typeface="Calibri"/>
                <a:sym typeface="Calibri"/>
              </a:rPr>
              <a:t>Tempest then became a standard to develop countermeasures to protect against this.</a:t>
            </a:r>
            <a:endParaRPr sz="1100" dirty="0"/>
          </a:p>
          <a:p>
            <a:pPr marL="469900" marR="0" lvl="1" indent="-152400" algn="l" rtl="0">
              <a:lnSpc>
                <a:spcPct val="90000"/>
              </a:lnSpc>
              <a:spcBef>
                <a:spcPts val="300"/>
              </a:spcBef>
              <a:spcAft>
                <a:spcPts val="0"/>
              </a:spcAft>
              <a:buClr>
                <a:schemeClr val="dk1"/>
              </a:buClr>
              <a:buSzPts val="1600"/>
              <a:buFont typeface="Arial"/>
              <a:buChar char="•"/>
            </a:pPr>
            <a:r>
              <a:rPr lang="en" b="0" i="0" u="none" strike="noStrike" cap="none" dirty="0">
                <a:solidFill>
                  <a:schemeClr val="dk1"/>
                </a:solidFill>
                <a:latin typeface="Calibri"/>
                <a:ea typeface="Calibri"/>
                <a:cs typeface="Calibri"/>
                <a:sym typeface="Calibri"/>
              </a:rPr>
              <a:t>Faraday cage – a metal mesh cage around an object, it negates a lot of electrical/magnetic fields.</a:t>
            </a:r>
            <a:endParaRPr sz="1100" dirty="0"/>
          </a:p>
          <a:p>
            <a:pPr marL="469900" marR="0" lvl="1" indent="-152400" algn="l" rtl="0">
              <a:lnSpc>
                <a:spcPct val="90000"/>
              </a:lnSpc>
              <a:spcBef>
                <a:spcPts val="300"/>
              </a:spcBef>
              <a:spcAft>
                <a:spcPts val="0"/>
              </a:spcAft>
              <a:buClr>
                <a:schemeClr val="dk1"/>
              </a:buClr>
              <a:buSzPts val="1600"/>
              <a:buFont typeface="Arial"/>
              <a:buChar char="•"/>
            </a:pPr>
            <a:r>
              <a:rPr lang="en" b="0" i="0" u="none" strike="noStrike" cap="none" dirty="0">
                <a:solidFill>
                  <a:schemeClr val="dk1"/>
                </a:solidFill>
                <a:latin typeface="Calibri"/>
                <a:ea typeface="Calibri"/>
                <a:cs typeface="Calibri"/>
                <a:sym typeface="Calibri"/>
              </a:rPr>
              <a:t>White Noise – a device that emits radio frequencies designed to disguise meaningful transmission.</a:t>
            </a:r>
            <a:endParaRPr sz="1100" dirty="0"/>
          </a:p>
          <a:p>
            <a:pPr marL="469900" marR="0" lvl="1" indent="-152400" algn="l" rtl="0">
              <a:lnSpc>
                <a:spcPct val="90000"/>
              </a:lnSpc>
              <a:spcBef>
                <a:spcPts val="300"/>
              </a:spcBef>
              <a:spcAft>
                <a:spcPts val="0"/>
              </a:spcAft>
              <a:buClr>
                <a:schemeClr val="dk1"/>
              </a:buClr>
              <a:buSzPts val="1600"/>
              <a:buFont typeface="Arial"/>
              <a:buChar char="•"/>
            </a:pPr>
            <a:r>
              <a:rPr lang="en" b="0" i="0" u="none" strike="noStrike" cap="none" dirty="0">
                <a:solidFill>
                  <a:schemeClr val="dk1"/>
                </a:solidFill>
                <a:latin typeface="Calibri"/>
                <a:ea typeface="Calibri"/>
                <a:cs typeface="Calibri"/>
                <a:sym typeface="Calibri"/>
              </a:rPr>
              <a:t>Control Zones – protect sensitive devices in special areas with special walls etc. </a:t>
            </a:r>
            <a:endParaRPr sz="1100" dirty="0"/>
          </a:p>
          <a:p>
            <a:pPr marL="469900" marR="0" lvl="1" indent="-50800" algn="l" rtl="0">
              <a:lnSpc>
                <a:spcPct val="90000"/>
              </a:lnSpc>
              <a:spcBef>
                <a:spcPts val="300"/>
              </a:spcBef>
              <a:spcAft>
                <a:spcPts val="1600"/>
              </a:spcAft>
              <a:buClr>
                <a:schemeClr val="dk1"/>
              </a:buClr>
              <a:buSzPts val="1600"/>
              <a:buFont typeface="Arial"/>
              <a:buNone/>
            </a:pPr>
            <a:endParaRPr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DB76-BBFB-4E5F-9F24-BCD9CDE23E08}"/>
              </a:ext>
            </a:extLst>
          </p:cNvPr>
          <p:cNvSpPr>
            <a:spLocks noGrp="1"/>
          </p:cNvSpPr>
          <p:nvPr>
            <p:ph type="title"/>
          </p:nvPr>
        </p:nvSpPr>
        <p:spPr/>
        <p:txBody>
          <a:bodyPr/>
          <a:lstStyle/>
          <a:p>
            <a:r>
              <a:rPr lang="en-US" dirty="0"/>
              <a:t>The Trusted Computing Base</a:t>
            </a:r>
          </a:p>
        </p:txBody>
      </p:sp>
    </p:spTree>
    <p:extLst>
      <p:ext uri="{BB962C8B-B14F-4D97-AF65-F5344CB8AC3E}">
        <p14:creationId xmlns:p14="http://schemas.microsoft.com/office/powerpoint/2010/main" val="40675289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29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Domain 5 Identity and Access Management</a:t>
            </a:r>
            <a:r>
              <a:rPr lang="en-US" dirty="0"/>
              <a:t> Review</a:t>
            </a:r>
            <a:endParaRPr sz="1200" dirty="0"/>
          </a:p>
        </p:txBody>
      </p:sp>
      <p:sp>
        <p:nvSpPr>
          <p:cNvPr id="2344" name="Google Shape;2344;p294"/>
          <p:cNvSpPr txBox="1"/>
          <p:nvPr/>
        </p:nvSpPr>
        <p:spPr>
          <a:xfrm>
            <a:off x="628650" y="1059773"/>
            <a:ext cx="8243400" cy="1620835"/>
          </a:xfrm>
          <a:prstGeom prst="rect">
            <a:avLst/>
          </a:prstGeom>
          <a:noFill/>
          <a:ln>
            <a:noFill/>
          </a:ln>
        </p:spPr>
        <p:txBody>
          <a:bodyPr spcFirstLastPara="1" wrap="square" lIns="75575" tIns="37775" rIns="75575" bIns="37775" anchor="t" anchorCtr="0">
            <a:noAutofit/>
          </a:bodyPr>
          <a:lstStyle/>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Overview</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Identity Management</a:t>
            </a:r>
            <a:endParaRPr sz="1050" dirty="0"/>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Identity Proofing</a:t>
            </a:r>
            <a:endParaRPr sz="1050" dirty="0"/>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Account Provisioning/Deprovisioning </a:t>
            </a:r>
            <a:endParaRPr sz="1050" dirty="0"/>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ea typeface="Calibri"/>
                <a:cs typeface="Calibri"/>
                <a:sym typeface="Calibri"/>
              </a:rPr>
              <a:t>Authentication</a:t>
            </a:r>
            <a:endParaRPr sz="1050" dirty="0"/>
          </a:p>
          <a:p>
            <a:pPr marL="635000" marR="0" lvl="1"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Type 1, Type 2, Type 3</a:t>
            </a:r>
          </a:p>
          <a:p>
            <a:pPr marL="635000" marR="0" lvl="1" indent="-254000" algn="l" rtl="0">
              <a:spcBef>
                <a:spcPts val="0"/>
              </a:spcBef>
              <a:spcAft>
                <a:spcPts val="0"/>
              </a:spcAft>
              <a:buClr>
                <a:schemeClr val="dk1"/>
              </a:buClr>
              <a:buSzPts val="2000"/>
              <a:buFont typeface="Arial"/>
              <a:buChar char="•"/>
            </a:pPr>
            <a:r>
              <a:rPr lang="en" sz="1600" b="0" i="0" u="none" strike="noStrike" cap="none" dirty="0">
                <a:solidFill>
                  <a:schemeClr val="dk1"/>
                </a:solidFill>
                <a:latin typeface="Calibri"/>
                <a:ea typeface="Calibri"/>
                <a:cs typeface="Calibri"/>
                <a:sym typeface="Calibri"/>
              </a:rPr>
              <a:t>Kerberos</a:t>
            </a:r>
            <a:r>
              <a:rPr lang="en-US" sz="1600" dirty="0">
                <a:solidFill>
                  <a:schemeClr val="dk1"/>
                </a:solidFill>
                <a:latin typeface="Calibri"/>
                <a:ea typeface="Calibri"/>
                <a:cs typeface="Calibri"/>
                <a:sym typeface="Calibri"/>
              </a:rPr>
              <a:t> and Single Sign on</a:t>
            </a:r>
          </a:p>
          <a:p>
            <a:pPr marL="635000" marR="0" lvl="1"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Single Sign on:  Federated Services			</a:t>
            </a:r>
            <a:endParaRPr lang="en-US" sz="1050" dirty="0"/>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ea typeface="Calibri"/>
                <a:cs typeface="Calibri"/>
                <a:sym typeface="Calibri"/>
              </a:rPr>
              <a:t>Authorization</a:t>
            </a:r>
          </a:p>
          <a:p>
            <a:pPr marL="254000" indent="-254000">
              <a:buClr>
                <a:schemeClr val="dk1"/>
              </a:buClr>
              <a:buSzPts val="2000"/>
              <a:buFont typeface="Arial"/>
              <a:buChar char="•"/>
            </a:pPr>
            <a:r>
              <a:rPr lang="en-US" sz="1600" dirty="0">
                <a:solidFill>
                  <a:schemeClr val="dk1"/>
                </a:solidFill>
                <a:latin typeface="Calibri"/>
                <a:cs typeface="Calibri"/>
                <a:sym typeface="Calibri"/>
              </a:rPr>
              <a:t>Access Control Models</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Enforcing Access Control</a:t>
            </a:r>
          </a:p>
          <a:p>
            <a:pPr marL="254000" marR="0" lvl="0" indent="-254000" algn="l" rtl="0">
              <a:spcBef>
                <a:spcPts val="0"/>
              </a:spcBef>
              <a:spcAft>
                <a:spcPts val="0"/>
              </a:spcAft>
              <a:buClr>
                <a:schemeClr val="dk1"/>
              </a:buClr>
              <a:buSzPts val="2000"/>
              <a:buFont typeface="Arial"/>
              <a:buChar char="•"/>
            </a:pPr>
            <a:r>
              <a:rPr lang="en-US" sz="1600" dirty="0">
                <a:solidFill>
                  <a:schemeClr val="dk1"/>
                </a:solidFill>
                <a:latin typeface="Calibri"/>
                <a:cs typeface="Calibri"/>
                <a:sym typeface="Calibri"/>
              </a:rPr>
              <a:t>Access Control Management</a:t>
            </a:r>
            <a:endParaRPr sz="1050" dirty="0"/>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ea typeface="Calibri"/>
                <a:cs typeface="Calibri"/>
                <a:sym typeface="Calibri"/>
              </a:rPr>
              <a:t>Auditing/Accountability</a:t>
            </a:r>
          </a:p>
          <a:p>
            <a:pPr marL="254000" marR="0" lvl="0" indent="-254000" algn="l" rtl="0">
              <a:spcBef>
                <a:spcPts val="0"/>
              </a:spcBef>
              <a:spcAft>
                <a:spcPts val="0"/>
              </a:spcAft>
              <a:buClr>
                <a:schemeClr val="dk1"/>
              </a:buClr>
              <a:buSzPts val="2000"/>
              <a:buFont typeface="Arial"/>
              <a:buChar char="•"/>
            </a:pPr>
            <a:r>
              <a:rPr lang="en" sz="1600" dirty="0">
                <a:solidFill>
                  <a:schemeClr val="dk1"/>
                </a:solidFill>
                <a:latin typeface="Calibri"/>
                <a:cs typeface="Calibri"/>
                <a:sym typeface="Calibri"/>
              </a:rPr>
              <a:t>Data Emanation</a:t>
            </a:r>
            <a:endParaRPr sz="1050" dirty="0"/>
          </a:p>
        </p:txBody>
      </p:sp>
    </p:spTree>
    <p:extLst>
      <p:ext uri="{BB962C8B-B14F-4D97-AF65-F5344CB8AC3E}">
        <p14:creationId xmlns:p14="http://schemas.microsoft.com/office/powerpoint/2010/main" val="235928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98"/>
          <p:cNvSpPr/>
          <p:nvPr/>
        </p:nvSpPr>
        <p:spPr>
          <a:xfrm>
            <a:off x="0" y="0"/>
            <a:ext cx="9144000" cy="5143500"/>
          </a:xfrm>
          <a:prstGeom prst="rect">
            <a:avLst/>
          </a:prstGeom>
          <a:solidFill>
            <a:srgbClr val="FFFFFF"/>
          </a:solidFill>
          <a:ln>
            <a:noFill/>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530" name="Google Shape;1530;p198"/>
          <p:cNvSpPr/>
          <p:nvPr/>
        </p:nvSpPr>
        <p:spPr>
          <a:xfrm>
            <a:off x="252663" y="240882"/>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1531" name="Google Shape;1531;p198"/>
          <p:cNvCxnSpPr/>
          <p:nvPr/>
        </p:nvCxnSpPr>
        <p:spPr>
          <a:xfrm>
            <a:off x="893344" y="2932700"/>
            <a:ext cx="1940100" cy="0"/>
          </a:xfrm>
          <a:prstGeom prst="straightConnector1">
            <a:avLst/>
          </a:prstGeom>
          <a:noFill/>
          <a:ln w="22225" cap="flat" cmpd="sng">
            <a:solidFill>
              <a:srgbClr val="D9D9D9"/>
            </a:solidFill>
            <a:prstDash val="solid"/>
            <a:miter lim="800000"/>
            <a:headEnd type="none" w="sm" len="sm"/>
            <a:tailEnd type="none" w="sm" len="sm"/>
          </a:ln>
        </p:spPr>
      </p:cxnSp>
      <p:sp>
        <p:nvSpPr>
          <p:cNvPr id="1532" name="Google Shape;1532;p198"/>
          <p:cNvSpPr txBox="1">
            <a:spLocks noGrp="1"/>
          </p:cNvSpPr>
          <p:nvPr>
            <p:ph type="title"/>
          </p:nvPr>
        </p:nvSpPr>
        <p:spPr>
          <a:xfrm>
            <a:off x="505677" y="685800"/>
            <a:ext cx="2743200" cy="2165700"/>
          </a:xfrm>
          <a:prstGeom prst="rect">
            <a:avLst/>
          </a:prstGeom>
          <a:noFill/>
          <a:ln>
            <a:noFill/>
          </a:ln>
        </p:spPr>
        <p:txBody>
          <a:bodyPr spcFirstLastPara="1" wrap="square" lIns="75575" tIns="37775" rIns="75575" bIns="37775" anchor="b" anchorCtr="0">
            <a:noAutofit/>
          </a:bodyPr>
          <a:lstStyle/>
          <a:p>
            <a:pPr marL="0" marR="0" lvl="0" indent="0" algn="ctr" rtl="0">
              <a:lnSpc>
                <a:spcPct val="90000"/>
              </a:lnSpc>
              <a:spcBef>
                <a:spcPts val="0"/>
              </a:spcBef>
              <a:spcAft>
                <a:spcPts val="0"/>
              </a:spcAft>
              <a:buClr>
                <a:srgbClr val="FFFFFF"/>
              </a:buClr>
              <a:buSzPts val="3900"/>
              <a:buFont typeface="Calibri"/>
              <a:buNone/>
            </a:pPr>
            <a:r>
              <a:rPr lang="en" sz="3900" b="0" i="0" u="none" strike="noStrike" cap="none" dirty="0">
                <a:solidFill>
                  <a:srgbClr val="FFFFFF"/>
                </a:solidFill>
                <a:latin typeface="Calibri"/>
                <a:ea typeface="Calibri"/>
                <a:cs typeface="Calibri"/>
                <a:sym typeface="Calibri"/>
              </a:rPr>
              <a:t>Domain 3</a:t>
            </a:r>
            <a:br>
              <a:rPr lang="en" sz="3900" b="0" i="0" u="none" strike="noStrike" cap="none" dirty="0">
                <a:solidFill>
                  <a:srgbClr val="FFFFFF"/>
                </a:solidFill>
                <a:latin typeface="Calibri"/>
                <a:ea typeface="Calibri"/>
                <a:cs typeface="Calibri"/>
                <a:sym typeface="Calibri"/>
              </a:rPr>
            </a:br>
            <a:r>
              <a:rPr lang="en" sz="1600" dirty="0"/>
              <a:t>Security Architecture and Engineering</a:t>
            </a:r>
            <a:endParaRPr sz="3900" b="0" i="0" u="none" strike="noStrike" cap="none" dirty="0">
              <a:solidFill>
                <a:srgbClr val="FFFFFF"/>
              </a:solidFill>
              <a:latin typeface="Calibri"/>
              <a:ea typeface="Calibri"/>
              <a:cs typeface="Calibri"/>
              <a:sym typeface="Calibri"/>
            </a:endParaRPr>
          </a:p>
        </p:txBody>
      </p:sp>
      <p:sp>
        <p:nvSpPr>
          <p:cNvPr id="1533" name="Google Shape;1533;p198"/>
          <p:cNvSpPr txBox="1">
            <a:spLocks noGrp="1"/>
          </p:cNvSpPr>
          <p:nvPr>
            <p:ph type="sldNum" idx="12"/>
          </p:nvPr>
        </p:nvSpPr>
        <p:spPr>
          <a:xfrm>
            <a:off x="7493266" y="4767262"/>
            <a:ext cx="1022100" cy="273900"/>
          </a:xfrm>
          <a:prstGeom prst="rect">
            <a:avLst/>
          </a:prstGeom>
          <a:noFill/>
          <a:ln>
            <a:noFill/>
          </a:ln>
        </p:spPr>
        <p:txBody>
          <a:bodyPr spcFirstLastPara="1" wrap="square" lIns="75575" tIns="37775" rIns="75575" bIns="37775" anchor="ctr" anchorCtr="0">
            <a:noAutofit/>
          </a:bodyPr>
          <a:lstStyle/>
          <a:p>
            <a:pPr marL="0" marR="0" lvl="0" indent="0" algn="r" rtl="0">
              <a:spcBef>
                <a:spcPts val="0"/>
              </a:spcBef>
              <a:spcAft>
                <a:spcPts val="0"/>
              </a:spcAft>
              <a:buClr>
                <a:srgbClr val="595959"/>
              </a:buClr>
              <a:buSzPts val="1000"/>
              <a:buFont typeface="Noto Sans Symbols"/>
              <a:buNone/>
            </a:pPr>
            <a:fld id="{00000000-1234-1234-1234-123412341234}" type="slidenum">
              <a:rPr lang="en" sz="1000">
                <a:solidFill>
                  <a:srgbClr val="595959"/>
                </a:solidFill>
                <a:latin typeface="Calibri"/>
                <a:ea typeface="Calibri"/>
                <a:cs typeface="Calibri"/>
                <a:sym typeface="Calibri"/>
              </a:rPr>
              <a:t>2</a:t>
            </a:fld>
            <a:endParaRPr sz="1000">
              <a:solidFill>
                <a:srgbClr val="595959"/>
              </a:solidFill>
              <a:latin typeface="Calibri"/>
              <a:ea typeface="Calibri"/>
              <a:cs typeface="Calibri"/>
              <a:sym typeface="Calibri"/>
            </a:endParaRPr>
          </a:p>
        </p:txBody>
      </p:sp>
      <p:sp>
        <p:nvSpPr>
          <p:cNvPr id="1534" name="Google Shape;1534;p198"/>
          <p:cNvSpPr txBox="1">
            <a:spLocks noGrp="1"/>
          </p:cNvSpPr>
          <p:nvPr>
            <p:ph type="subTitle" idx="4294967295"/>
          </p:nvPr>
        </p:nvSpPr>
        <p:spPr>
          <a:xfrm>
            <a:off x="505677" y="3127875"/>
            <a:ext cx="2743200" cy="1144200"/>
          </a:xfrm>
          <a:prstGeom prst="rect">
            <a:avLst/>
          </a:prstGeom>
          <a:noFill/>
          <a:ln>
            <a:noFill/>
          </a:ln>
        </p:spPr>
        <p:txBody>
          <a:bodyPr spcFirstLastPara="1" wrap="square" lIns="75575" tIns="37775" rIns="75575" bIns="37775" anchor="t" anchorCtr="0">
            <a:noAutofit/>
          </a:bodyPr>
          <a:lstStyle/>
          <a:p>
            <a:pPr marL="0" marR="0" lvl="0" indent="0" algn="ctr" rtl="0">
              <a:lnSpc>
                <a:spcPct val="90000"/>
              </a:lnSpc>
              <a:spcBef>
                <a:spcPts val="0"/>
              </a:spcBef>
              <a:spcAft>
                <a:spcPts val="1600"/>
              </a:spcAft>
              <a:buClr>
                <a:srgbClr val="FFFFFF"/>
              </a:buClr>
              <a:buSzPts val="1600"/>
              <a:buFont typeface="Arial"/>
              <a:buNone/>
            </a:pPr>
            <a:r>
              <a:rPr lang="en" sz="1600" b="0" i="0" u="none" strike="noStrike" cap="none">
                <a:solidFill>
                  <a:srgbClr val="FFFFFF"/>
                </a:solidFill>
                <a:latin typeface="Calibri"/>
                <a:ea typeface="Calibri"/>
                <a:cs typeface="Calibri"/>
                <a:sym typeface="Calibri"/>
              </a:rPr>
              <a:t>Part </a:t>
            </a:r>
            <a:r>
              <a:rPr lang="en" sz="1600">
                <a:solidFill>
                  <a:srgbClr val="FFFFFF"/>
                </a:solidFill>
                <a:latin typeface="Calibri"/>
                <a:ea typeface="Calibri"/>
                <a:cs typeface="Calibri"/>
                <a:sym typeface="Calibri"/>
              </a:rPr>
              <a:t>2</a:t>
            </a:r>
            <a:r>
              <a:rPr lang="en" sz="1600" b="0" i="0" u="none" strike="noStrike" cap="none">
                <a:solidFill>
                  <a:srgbClr val="FFFFFF"/>
                </a:solidFill>
                <a:latin typeface="Calibri"/>
                <a:ea typeface="Calibri"/>
                <a:cs typeface="Calibri"/>
                <a:sym typeface="Calibri"/>
              </a:rPr>
              <a:t> </a:t>
            </a:r>
            <a:r>
              <a:rPr lang="en" sz="1600">
                <a:solidFill>
                  <a:srgbClr val="FFFFFF"/>
                </a:solidFill>
                <a:latin typeface="Calibri"/>
                <a:ea typeface="Calibri"/>
                <a:cs typeface="Calibri"/>
                <a:sym typeface="Calibri"/>
              </a:rPr>
              <a:t>:  Security Architecture and Design</a:t>
            </a:r>
            <a:endParaRPr sz="1200"/>
          </a:p>
        </p:txBody>
      </p:sp>
      <p:pic>
        <p:nvPicPr>
          <p:cNvPr id="1535" name="Google Shape;1535;p198"/>
          <p:cNvPicPr preferRelativeResize="0"/>
          <p:nvPr/>
        </p:nvPicPr>
        <p:blipFill>
          <a:blip r:embed="rId3">
            <a:alphaModFix/>
          </a:blip>
          <a:stretch>
            <a:fillRect/>
          </a:stretch>
        </p:blipFill>
        <p:spPr>
          <a:xfrm>
            <a:off x="3749775" y="240875"/>
            <a:ext cx="4460503" cy="46346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214"/>
          <p:cNvSpPr txBox="1">
            <a:spLocks noGrp="1"/>
          </p:cNvSpPr>
          <p:nvPr>
            <p:ph type="title"/>
          </p:nvPr>
        </p:nvSpPr>
        <p:spPr>
          <a:xfrm>
            <a:off x="511692" y="320080"/>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The Trusted Computing Base</a:t>
            </a:r>
            <a:br>
              <a:rPr lang="en" sz="3000" b="0" i="0" u="none" strike="noStrike" cap="none" dirty="0">
                <a:solidFill>
                  <a:schemeClr val="dk1"/>
                </a:solidFill>
                <a:latin typeface="Calibri"/>
                <a:ea typeface="Calibri"/>
                <a:cs typeface="Calibri"/>
                <a:sym typeface="Calibri"/>
              </a:rPr>
            </a:br>
            <a:endParaRPr sz="3000" b="0" i="0" u="none" strike="noStrike" cap="none" dirty="0">
              <a:solidFill>
                <a:schemeClr val="dk1"/>
              </a:solidFill>
              <a:latin typeface="Calibri"/>
              <a:ea typeface="Calibri"/>
              <a:cs typeface="Calibri"/>
              <a:sym typeface="Calibri"/>
            </a:endParaRPr>
          </a:p>
        </p:txBody>
      </p:sp>
      <p:sp>
        <p:nvSpPr>
          <p:cNvPr id="1671" name="Google Shape;1671;p21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20</a:t>
            </a:fld>
            <a:endParaRPr/>
          </a:p>
        </p:txBody>
      </p:sp>
      <p:sp>
        <p:nvSpPr>
          <p:cNvPr id="1672" name="Google Shape;1672;p214"/>
          <p:cNvSpPr txBox="1">
            <a:spLocks noGrp="1"/>
          </p:cNvSpPr>
          <p:nvPr>
            <p:ph type="body" idx="4294967295"/>
          </p:nvPr>
        </p:nvSpPr>
        <p:spPr>
          <a:xfrm>
            <a:off x="628650" y="1314280"/>
            <a:ext cx="6521615" cy="3218756"/>
          </a:xfrm>
          <a:prstGeom prst="rect">
            <a:avLst/>
          </a:prstGeom>
          <a:noFill/>
          <a:ln>
            <a:noFill/>
          </a:ln>
        </p:spPr>
        <p:txBody>
          <a:bodyPr spcFirstLastPara="1" wrap="square" lIns="75575" tIns="37775" rIns="75575" bIns="37775" anchor="t" anchorCtr="0">
            <a:noAutofit/>
          </a:bodyPr>
          <a:lstStyle/>
          <a:p>
            <a:pPr marL="304800" lvl="0" indent="-285750">
              <a:lnSpc>
                <a:spcPct val="90000"/>
              </a:lnSpc>
              <a:buClr>
                <a:schemeClr val="dk1"/>
              </a:buClr>
              <a:buSzPts val="1700"/>
              <a:buFont typeface="Arial" panose="020B0604020202020204" pitchFamily="34" charset="0"/>
              <a:buChar char="•"/>
            </a:pPr>
            <a:r>
              <a:rPr lang="en-US" sz="1700" dirty="0">
                <a:solidFill>
                  <a:schemeClr val="dk1"/>
                </a:solidFill>
                <a:latin typeface="Calibri"/>
                <a:ea typeface="Calibri"/>
                <a:cs typeface="Calibri"/>
                <a:sym typeface="Calibri"/>
              </a:rPr>
              <a:t>Trusted Computing Base: The trusted computing base (TCB) consists of all hardware, software, and firmware within a system that provide enforces the security of a system and provides a description of the trust of a system.</a:t>
            </a:r>
            <a:endParaRPr sz="1700" b="0" i="0" u="none" strike="noStrike" cap="none" dirty="0">
              <a:solidFill>
                <a:schemeClr val="dk1"/>
              </a:solidFill>
              <a:latin typeface="Calibri"/>
              <a:ea typeface="Calibri"/>
              <a:cs typeface="Calibri"/>
              <a:sym typeface="Calibri"/>
            </a:endParaRPr>
          </a:p>
          <a:p>
            <a:pPr marL="304800" marR="0" lvl="0" indent="-285750" algn="l" rtl="0">
              <a:lnSpc>
                <a:spcPct val="90000"/>
              </a:lnSpc>
              <a:spcBef>
                <a:spcPts val="700"/>
              </a:spcBef>
              <a:spcAft>
                <a:spcPts val="0"/>
              </a:spcAft>
              <a:buClr>
                <a:schemeClr val="dk1"/>
              </a:buClr>
              <a:buSzPts val="1700"/>
              <a:buFont typeface="Arial" panose="020B0604020202020204" pitchFamily="34" charset="0"/>
              <a:buChar char="•"/>
            </a:pPr>
            <a:r>
              <a:rPr lang="en" sz="1700" b="0" i="0" u="none" strike="noStrike" cap="none" dirty="0">
                <a:solidFill>
                  <a:schemeClr val="dk1"/>
                </a:solidFill>
                <a:latin typeface="Calibri"/>
                <a:ea typeface="Calibri"/>
                <a:cs typeface="Calibri"/>
                <a:sym typeface="Calibri"/>
              </a:rPr>
              <a:t>Security Perimeter:  </a:t>
            </a:r>
            <a:r>
              <a:rPr lang="en-US" sz="1700" b="0" i="0" u="none" strike="noStrike" cap="none" dirty="0">
                <a:solidFill>
                  <a:schemeClr val="dk1"/>
                </a:solidFill>
                <a:latin typeface="Calibri"/>
                <a:ea typeface="Calibri"/>
                <a:cs typeface="Calibri"/>
                <a:sym typeface="Calibri"/>
              </a:rPr>
              <a:t>Conceptual separation between the TCB and the untrusted elements of a system</a:t>
            </a:r>
          </a:p>
          <a:p>
            <a:pPr marL="304800" marR="0" lvl="0" indent="-285750" algn="l" rtl="0">
              <a:lnSpc>
                <a:spcPct val="90000"/>
              </a:lnSpc>
              <a:spcBef>
                <a:spcPts val="700"/>
              </a:spcBef>
              <a:spcAft>
                <a:spcPts val="0"/>
              </a:spcAft>
              <a:buClr>
                <a:schemeClr val="dk1"/>
              </a:buClr>
              <a:buSzPts val="1700"/>
              <a:buFont typeface="Arial" panose="020B0604020202020204" pitchFamily="34" charset="0"/>
              <a:buChar char="•"/>
            </a:pPr>
            <a:r>
              <a:rPr lang="en-US" sz="1700" dirty="0">
                <a:solidFill>
                  <a:schemeClr val="dk1"/>
                </a:solidFill>
                <a:latin typeface="Calibri"/>
                <a:cs typeface="Calibri"/>
                <a:sym typeface="Calibri"/>
              </a:rPr>
              <a:t>TCB components include the CPU, RAM, the OS Kernel, BIOS, etc.</a:t>
            </a:r>
          </a:p>
          <a:p>
            <a:pPr marL="304800" marR="0" lvl="0" indent="-285750" algn="l" rtl="0">
              <a:lnSpc>
                <a:spcPct val="90000"/>
              </a:lnSpc>
              <a:spcBef>
                <a:spcPts val="700"/>
              </a:spcBef>
              <a:spcAft>
                <a:spcPts val="0"/>
              </a:spcAft>
              <a:buClr>
                <a:schemeClr val="dk1"/>
              </a:buClr>
              <a:buSzPts val="1700"/>
              <a:buFont typeface="Arial" panose="020B0604020202020204" pitchFamily="34" charset="0"/>
              <a:buChar char="•"/>
            </a:pPr>
            <a:r>
              <a:rPr lang="en-US" sz="1700" dirty="0">
                <a:solidFill>
                  <a:schemeClr val="dk1"/>
                </a:solidFill>
                <a:latin typeface="Calibri"/>
                <a:cs typeface="Calibri"/>
                <a:sym typeface="Calibri"/>
              </a:rPr>
              <a:t>The TCB is what is evaluated when certifying a system</a:t>
            </a:r>
            <a:endParaRPr sz="1700" dirty="0"/>
          </a:p>
          <a:p>
            <a:pPr marL="19050" marR="0" lvl="0" indent="0" algn="l" rtl="0">
              <a:lnSpc>
                <a:spcPct val="90000"/>
              </a:lnSpc>
              <a:spcBef>
                <a:spcPts val="700"/>
              </a:spcBef>
              <a:spcAft>
                <a:spcPts val="0"/>
              </a:spcAft>
              <a:buClr>
                <a:schemeClr val="dk1"/>
              </a:buClr>
              <a:buSzPts val="1700"/>
              <a:buNone/>
            </a:pPr>
            <a:endParaRPr sz="1700" dirty="0"/>
          </a:p>
          <a:p>
            <a:pPr marL="996950" marR="0" lvl="2" indent="-285750" algn="l" rtl="0">
              <a:lnSpc>
                <a:spcPct val="90000"/>
              </a:lnSpc>
              <a:spcBef>
                <a:spcPts val="300"/>
              </a:spcBef>
              <a:spcAft>
                <a:spcPts val="0"/>
              </a:spcAft>
              <a:buClr>
                <a:schemeClr val="dk1"/>
              </a:buClr>
              <a:buSzPts val="1300"/>
              <a:buFont typeface="Arial" panose="020B0604020202020204" pitchFamily="34" charset="0"/>
              <a:buChar char="•"/>
            </a:pPr>
            <a:endParaRPr sz="1300" b="0" i="0" u="none" strike="noStrike" cap="none" dirty="0">
              <a:solidFill>
                <a:schemeClr val="dk1"/>
              </a:solidFill>
              <a:latin typeface="Calibri"/>
              <a:ea typeface="Calibri"/>
              <a:cs typeface="Calibri"/>
              <a:sym typeface="Calibri"/>
            </a:endParaRPr>
          </a:p>
          <a:p>
            <a:pPr marL="908050" marR="0" lvl="2" indent="-285750" algn="l" rtl="0">
              <a:lnSpc>
                <a:spcPct val="90000"/>
              </a:lnSpc>
              <a:spcBef>
                <a:spcPts val="300"/>
              </a:spcBef>
              <a:spcAft>
                <a:spcPts val="0"/>
              </a:spcAft>
              <a:buClr>
                <a:schemeClr val="dk1"/>
              </a:buClr>
              <a:buSzPts val="1300"/>
              <a:buFont typeface="Arial" panose="020B0604020202020204" pitchFamily="34" charset="0"/>
              <a:buChar char="•"/>
            </a:pPr>
            <a:endParaRPr sz="1300" b="0" i="0" u="none" strike="noStrike" cap="none" dirty="0">
              <a:solidFill>
                <a:schemeClr val="dk1"/>
              </a:solidFill>
              <a:latin typeface="Calibri"/>
              <a:ea typeface="Calibri"/>
              <a:cs typeface="Calibri"/>
              <a:sym typeface="Calibri"/>
            </a:endParaRPr>
          </a:p>
          <a:p>
            <a:pPr marL="774700" marR="0" lvl="2" indent="-63500" algn="l" rtl="0">
              <a:lnSpc>
                <a:spcPct val="90000"/>
              </a:lnSpc>
              <a:spcBef>
                <a:spcPts val="300"/>
              </a:spcBef>
              <a:spcAft>
                <a:spcPts val="1600"/>
              </a:spcAft>
              <a:buClr>
                <a:schemeClr val="dk1"/>
              </a:buClr>
              <a:buSzPts val="1300"/>
              <a:buFont typeface="Arial"/>
              <a:buNone/>
            </a:pPr>
            <a:endParaRPr sz="13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p:txBody>
          <a:bodyPr/>
          <a:lstStyle/>
          <a:p>
            <a:r>
              <a:rPr lang="en-US" dirty="0"/>
              <a:t>Hardware  Architecture</a:t>
            </a:r>
          </a:p>
        </p:txBody>
      </p:sp>
    </p:spTree>
    <p:extLst>
      <p:ext uri="{BB962C8B-B14F-4D97-AF65-F5344CB8AC3E}">
        <p14:creationId xmlns:p14="http://schemas.microsoft.com/office/powerpoint/2010/main" val="592404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F784B4-20AB-4284-BF7E-862AF878DACA}"/>
              </a:ext>
            </a:extLst>
          </p:cNvPr>
          <p:cNvPicPr>
            <a:picLocks noChangeAspect="1"/>
          </p:cNvPicPr>
          <p:nvPr/>
        </p:nvPicPr>
        <p:blipFill>
          <a:blip r:embed="rId3"/>
          <a:stretch>
            <a:fillRect/>
          </a:stretch>
        </p:blipFill>
        <p:spPr>
          <a:xfrm>
            <a:off x="5461159" y="1635199"/>
            <a:ext cx="3345991" cy="2415806"/>
          </a:xfrm>
          <a:prstGeom prst="rect">
            <a:avLst/>
          </a:prstGeom>
        </p:spPr>
      </p:pic>
      <p:sp>
        <p:nvSpPr>
          <p:cNvPr id="3" name="Title 2">
            <a:extLst>
              <a:ext uri="{FF2B5EF4-FFF2-40B4-BE49-F238E27FC236}">
                <a16:creationId xmlns:a16="http://schemas.microsoft.com/office/drawing/2014/main" id="{209EA3F2-03C6-4DFA-8F25-E623FD0DB974}"/>
              </a:ext>
            </a:extLst>
          </p:cNvPr>
          <p:cNvSpPr>
            <a:spLocks noGrp="1"/>
          </p:cNvSpPr>
          <p:nvPr>
            <p:ph type="title"/>
          </p:nvPr>
        </p:nvSpPr>
        <p:spPr>
          <a:xfrm>
            <a:off x="628650" y="98295"/>
            <a:ext cx="7886700" cy="994200"/>
          </a:xfrm>
        </p:spPr>
        <p:txBody>
          <a:bodyPr/>
          <a:lstStyle/>
          <a:p>
            <a:r>
              <a:rPr lang="en-US" dirty="0"/>
              <a:t>Hardware Architecture</a:t>
            </a:r>
          </a:p>
        </p:txBody>
      </p:sp>
      <p:sp>
        <p:nvSpPr>
          <p:cNvPr id="4" name="Text Placeholder 3">
            <a:extLst>
              <a:ext uri="{FF2B5EF4-FFF2-40B4-BE49-F238E27FC236}">
                <a16:creationId xmlns:a16="http://schemas.microsoft.com/office/drawing/2014/main" id="{AFE46212-5AA9-4CF7-8D2F-99538625D08B}"/>
              </a:ext>
            </a:extLst>
          </p:cNvPr>
          <p:cNvSpPr>
            <a:spLocks noGrp="1"/>
          </p:cNvSpPr>
          <p:nvPr>
            <p:ph type="body" idx="1"/>
          </p:nvPr>
        </p:nvSpPr>
        <p:spPr>
          <a:xfrm>
            <a:off x="312647" y="801209"/>
            <a:ext cx="3709434" cy="3186591"/>
          </a:xfrm>
        </p:spPr>
        <p:txBody>
          <a:bodyPr/>
          <a:lstStyle/>
          <a:p>
            <a:pPr>
              <a:lnSpc>
                <a:spcPct val="100000"/>
              </a:lnSpc>
              <a:spcBef>
                <a:spcPts val="300"/>
              </a:spcBef>
            </a:pPr>
            <a:r>
              <a:rPr lang="en-US" sz="1600" dirty="0"/>
              <a:t>Central Processing Unit (CPU)</a:t>
            </a:r>
          </a:p>
          <a:p>
            <a:pPr lvl="1">
              <a:lnSpc>
                <a:spcPct val="100000"/>
              </a:lnSpc>
              <a:spcBef>
                <a:spcPts val="300"/>
              </a:spcBef>
            </a:pPr>
            <a:r>
              <a:rPr lang="en-US" dirty="0"/>
              <a:t>Registers</a:t>
            </a:r>
          </a:p>
          <a:p>
            <a:pPr lvl="1">
              <a:lnSpc>
                <a:spcPct val="100000"/>
              </a:lnSpc>
              <a:spcBef>
                <a:spcPts val="300"/>
              </a:spcBef>
            </a:pPr>
            <a:r>
              <a:rPr lang="en-US" dirty="0"/>
              <a:t>ALU </a:t>
            </a:r>
          </a:p>
          <a:p>
            <a:pPr lvl="1">
              <a:lnSpc>
                <a:spcPct val="100000"/>
              </a:lnSpc>
              <a:spcBef>
                <a:spcPts val="300"/>
              </a:spcBef>
            </a:pPr>
            <a:r>
              <a:rPr lang="en-US" dirty="0"/>
              <a:t>Math Co-processor</a:t>
            </a:r>
          </a:p>
          <a:p>
            <a:pPr>
              <a:lnSpc>
                <a:spcPct val="100000"/>
              </a:lnSpc>
              <a:spcBef>
                <a:spcPts val="300"/>
              </a:spcBef>
            </a:pPr>
            <a:r>
              <a:rPr lang="en-US" sz="1600" dirty="0"/>
              <a:t>Memory</a:t>
            </a:r>
          </a:p>
          <a:p>
            <a:pPr lvl="1">
              <a:lnSpc>
                <a:spcPct val="100000"/>
              </a:lnSpc>
              <a:spcBef>
                <a:spcPts val="300"/>
              </a:spcBef>
            </a:pPr>
            <a:r>
              <a:rPr lang="en-US" dirty="0"/>
              <a:t>ROM</a:t>
            </a:r>
          </a:p>
          <a:p>
            <a:pPr lvl="1">
              <a:lnSpc>
                <a:spcPct val="100000"/>
              </a:lnSpc>
              <a:spcBef>
                <a:spcPts val="300"/>
              </a:spcBef>
            </a:pPr>
            <a:r>
              <a:rPr lang="en-US" dirty="0"/>
              <a:t>RAM</a:t>
            </a:r>
          </a:p>
          <a:p>
            <a:pPr lvl="2">
              <a:lnSpc>
                <a:spcPct val="100000"/>
              </a:lnSpc>
              <a:spcBef>
                <a:spcPts val="300"/>
              </a:spcBef>
            </a:pPr>
            <a:r>
              <a:rPr lang="en-US" sz="1600" dirty="0"/>
              <a:t>SRAM</a:t>
            </a:r>
          </a:p>
          <a:p>
            <a:pPr lvl="3">
              <a:lnSpc>
                <a:spcPct val="100000"/>
              </a:lnSpc>
              <a:spcBef>
                <a:spcPts val="300"/>
              </a:spcBef>
            </a:pPr>
            <a:r>
              <a:rPr lang="en-US" sz="1600" dirty="0"/>
              <a:t>Cache L1, L2, </a:t>
            </a:r>
            <a:r>
              <a:rPr lang="en-US" sz="1600" dirty="0" err="1"/>
              <a:t>etc</a:t>
            </a:r>
            <a:endParaRPr lang="en-US" sz="1600" dirty="0"/>
          </a:p>
          <a:p>
            <a:pPr lvl="2">
              <a:lnSpc>
                <a:spcPct val="100000"/>
              </a:lnSpc>
              <a:spcBef>
                <a:spcPts val="300"/>
              </a:spcBef>
            </a:pPr>
            <a:r>
              <a:rPr lang="en-US" sz="1600" dirty="0"/>
              <a:t>DRAM</a:t>
            </a:r>
          </a:p>
          <a:p>
            <a:pPr lvl="2">
              <a:lnSpc>
                <a:spcPct val="100000"/>
              </a:lnSpc>
              <a:spcBef>
                <a:spcPts val="300"/>
              </a:spcBef>
            </a:pPr>
            <a:r>
              <a:rPr lang="en-US" sz="1600" dirty="0"/>
              <a:t>Flash</a:t>
            </a:r>
          </a:p>
          <a:p>
            <a:pPr lvl="2">
              <a:lnSpc>
                <a:spcPct val="100000"/>
              </a:lnSpc>
              <a:spcBef>
                <a:spcPts val="300"/>
              </a:spcBef>
            </a:pPr>
            <a:r>
              <a:rPr lang="en-US" sz="1600" dirty="0"/>
              <a:t>Virtual Memory</a:t>
            </a:r>
          </a:p>
        </p:txBody>
      </p:sp>
      <p:sp>
        <p:nvSpPr>
          <p:cNvPr id="5" name="Text Placeholder 3">
            <a:extLst>
              <a:ext uri="{FF2B5EF4-FFF2-40B4-BE49-F238E27FC236}">
                <a16:creationId xmlns:a16="http://schemas.microsoft.com/office/drawing/2014/main" id="{FA48F565-8AD3-4135-BF7D-2F4E86623BCD}"/>
              </a:ext>
            </a:extLst>
          </p:cNvPr>
          <p:cNvSpPr txBox="1">
            <a:spLocks/>
          </p:cNvSpPr>
          <p:nvPr/>
        </p:nvSpPr>
        <p:spPr>
          <a:xfrm>
            <a:off x="3359888" y="1092495"/>
            <a:ext cx="4008184" cy="3186591"/>
          </a:xfrm>
          <a:prstGeom prst="rect">
            <a:avLst/>
          </a:prstGeom>
          <a:noFill/>
          <a:ln>
            <a:noFill/>
          </a:ln>
        </p:spPr>
        <p:txBody>
          <a:bodyPr spcFirstLastPara="1" wrap="square" lIns="75575" tIns="37775" rIns="75575" bIns="37775" anchor="t" anchorCtr="0"/>
          <a:lstStyle>
            <a:defPPr marR="0" lvl="0" algn="l" rtl="0">
              <a:lnSpc>
                <a:spcPct val="100000"/>
              </a:lnSpc>
              <a:spcBef>
                <a:spcPts val="0"/>
              </a:spcBef>
              <a:spcAft>
                <a:spcPts val="0"/>
              </a:spcAft>
            </a:defPPr>
            <a:lvl1pPr marL="457200" marR="0" lvl="0" indent="-349250" algn="l" rtl="0">
              <a:lnSpc>
                <a:spcPct val="90000"/>
              </a:lnSpc>
              <a:spcBef>
                <a:spcPts val="700"/>
              </a:spcBef>
              <a:spcAft>
                <a:spcPts val="0"/>
              </a:spcAft>
              <a:buClr>
                <a:schemeClr val="dk1"/>
              </a:buClr>
              <a:buSzPts val="1900"/>
              <a:buFont typeface="Assistant"/>
              <a:buChar char="•"/>
              <a:defRPr sz="1900" b="0" i="0" u="none" strike="noStrike" cap="none">
                <a:solidFill>
                  <a:schemeClr val="dk1"/>
                </a:solidFill>
                <a:latin typeface="Assistant"/>
                <a:ea typeface="Assistant"/>
                <a:cs typeface="Assistant"/>
                <a:sym typeface="Assistant"/>
              </a:defRPr>
            </a:lvl1pPr>
            <a:lvl2pPr marL="914400" marR="0" lvl="1" indent="-330200" algn="l" rtl="0">
              <a:lnSpc>
                <a:spcPct val="90000"/>
              </a:lnSpc>
              <a:spcBef>
                <a:spcPts val="1600"/>
              </a:spcBef>
              <a:spcAft>
                <a:spcPts val="0"/>
              </a:spcAft>
              <a:buClr>
                <a:schemeClr val="dk1"/>
              </a:buClr>
              <a:buSzPts val="1600"/>
              <a:buFont typeface="Assistant"/>
              <a:buChar char="•"/>
              <a:defRPr sz="1600" b="0" i="0" u="none" strike="noStrike" cap="none">
                <a:solidFill>
                  <a:schemeClr val="dk1"/>
                </a:solidFill>
                <a:latin typeface="Assistant"/>
                <a:ea typeface="Assistant"/>
                <a:cs typeface="Assistant"/>
                <a:sym typeface="Assistant"/>
              </a:defRPr>
            </a:lvl2pPr>
            <a:lvl3pPr marL="1371600" marR="0" lvl="2" indent="-317500" algn="l" rtl="0">
              <a:lnSpc>
                <a:spcPct val="90000"/>
              </a:lnSpc>
              <a:spcBef>
                <a:spcPts val="1600"/>
              </a:spcBef>
              <a:spcAft>
                <a:spcPts val="0"/>
              </a:spcAft>
              <a:buClr>
                <a:schemeClr val="dk1"/>
              </a:buClr>
              <a:buSzPts val="1400"/>
              <a:buFont typeface="Assistant"/>
              <a:buChar char="•"/>
              <a:defRPr sz="1400" b="0" i="0" u="none" strike="noStrike" cap="none">
                <a:solidFill>
                  <a:schemeClr val="dk1"/>
                </a:solidFill>
                <a:latin typeface="Assistant"/>
                <a:ea typeface="Assistant"/>
                <a:cs typeface="Assistant"/>
                <a:sym typeface="Assistant"/>
              </a:defRPr>
            </a:lvl3pPr>
            <a:lvl4pPr marL="1828800" marR="0" lvl="3"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4pPr>
            <a:lvl5pPr marL="2286000" marR="0" lvl="4"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5pPr>
            <a:lvl6pPr marL="2743200" marR="0" lvl="5"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6pPr>
            <a:lvl7pPr marL="3200400" marR="0" lvl="6"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7pPr>
            <a:lvl8pPr marL="3657600" marR="0" lvl="7" indent="-304800" algn="l" rtl="0">
              <a:lnSpc>
                <a:spcPct val="90000"/>
              </a:lnSpc>
              <a:spcBef>
                <a:spcPts val="1600"/>
              </a:spcBef>
              <a:spcAft>
                <a:spcPts val="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8pPr>
            <a:lvl9pPr marL="4114800" marR="0" lvl="8" indent="-304800" algn="l" rtl="0">
              <a:lnSpc>
                <a:spcPct val="90000"/>
              </a:lnSpc>
              <a:spcBef>
                <a:spcPts val="1600"/>
              </a:spcBef>
              <a:spcAft>
                <a:spcPts val="1600"/>
              </a:spcAft>
              <a:buClr>
                <a:schemeClr val="dk1"/>
              </a:buClr>
              <a:buSzPts val="1200"/>
              <a:buFont typeface="Assistant"/>
              <a:buChar char="•"/>
              <a:defRPr sz="1200" b="0" i="0" u="none" strike="noStrike" cap="none">
                <a:solidFill>
                  <a:schemeClr val="dk1"/>
                </a:solidFill>
                <a:latin typeface="Assistant"/>
                <a:ea typeface="Assistant"/>
                <a:cs typeface="Assistant"/>
                <a:sym typeface="Assistant"/>
              </a:defRPr>
            </a:lvl9pPr>
          </a:lstStyle>
          <a:p>
            <a:pPr>
              <a:lnSpc>
                <a:spcPct val="100000"/>
              </a:lnSpc>
              <a:spcBef>
                <a:spcPts val="300"/>
              </a:spcBef>
            </a:pPr>
            <a:r>
              <a:rPr lang="en-US" sz="1800" dirty="0" err="1">
                <a:sym typeface="Assistant SemiBold"/>
              </a:rPr>
              <a:t>Input/Output</a:t>
            </a:r>
            <a:r>
              <a:rPr lang="en-US" sz="1800" dirty="0">
                <a:sym typeface="Assistant SemiBold"/>
              </a:rPr>
              <a:t> (I/O) </a:t>
            </a:r>
          </a:p>
          <a:p>
            <a:pPr lvl="1">
              <a:lnSpc>
                <a:spcPct val="100000"/>
              </a:lnSpc>
              <a:spcBef>
                <a:spcPts val="300"/>
              </a:spcBef>
            </a:pPr>
            <a:r>
              <a:rPr lang="en-US" sz="1400" dirty="0">
                <a:sym typeface="Assistant SemiBold"/>
              </a:rPr>
              <a:t>System Bus &amp; Channels</a:t>
            </a:r>
          </a:p>
          <a:p>
            <a:pPr lvl="2">
              <a:lnSpc>
                <a:spcPct val="100000"/>
              </a:lnSpc>
              <a:spcBef>
                <a:spcPts val="300"/>
              </a:spcBef>
            </a:pPr>
            <a:r>
              <a:rPr lang="en-US" sz="1200" dirty="0">
                <a:sym typeface="Assistant SemiBold"/>
              </a:rPr>
              <a:t>System Bus</a:t>
            </a:r>
          </a:p>
          <a:p>
            <a:pPr lvl="2">
              <a:lnSpc>
                <a:spcPct val="100000"/>
              </a:lnSpc>
              <a:spcBef>
                <a:spcPts val="300"/>
              </a:spcBef>
            </a:pPr>
            <a:r>
              <a:rPr lang="en-US" sz="1200" dirty="0">
                <a:sym typeface="Assistant SemiBold"/>
              </a:rPr>
              <a:t>Data Bus</a:t>
            </a:r>
          </a:p>
          <a:p>
            <a:pPr lvl="2">
              <a:lnSpc>
                <a:spcPct val="100000"/>
              </a:lnSpc>
              <a:spcBef>
                <a:spcPts val="300"/>
              </a:spcBef>
            </a:pPr>
            <a:r>
              <a:rPr lang="en-US" sz="1200" dirty="0">
                <a:sym typeface="Assistant SemiBold"/>
              </a:rPr>
              <a:t>Control Bus</a:t>
            </a:r>
          </a:p>
          <a:p>
            <a:pPr lvl="1">
              <a:lnSpc>
                <a:spcPct val="100000"/>
              </a:lnSpc>
              <a:spcBef>
                <a:spcPts val="300"/>
              </a:spcBef>
            </a:pPr>
            <a:r>
              <a:rPr lang="en-US" sz="1400" dirty="0">
                <a:sym typeface="Assistant SemiBold"/>
              </a:rPr>
              <a:t>Storage</a:t>
            </a:r>
          </a:p>
          <a:p>
            <a:pPr lvl="2">
              <a:lnSpc>
                <a:spcPct val="100000"/>
              </a:lnSpc>
              <a:spcBef>
                <a:spcPts val="300"/>
              </a:spcBef>
            </a:pPr>
            <a:r>
              <a:rPr lang="en-US" sz="1200" dirty="0">
                <a:sym typeface="Assistant SemiBold"/>
              </a:rPr>
              <a:t>Magnetic</a:t>
            </a:r>
          </a:p>
          <a:p>
            <a:pPr lvl="2">
              <a:lnSpc>
                <a:spcPct val="100000"/>
              </a:lnSpc>
              <a:spcBef>
                <a:spcPts val="300"/>
              </a:spcBef>
            </a:pPr>
            <a:r>
              <a:rPr lang="en-US" sz="1200" dirty="0">
                <a:sym typeface="Assistant SemiBold"/>
              </a:rPr>
              <a:t>Optical</a:t>
            </a:r>
          </a:p>
          <a:p>
            <a:pPr lvl="2">
              <a:lnSpc>
                <a:spcPct val="100000"/>
              </a:lnSpc>
              <a:spcBef>
                <a:spcPts val="300"/>
              </a:spcBef>
            </a:pPr>
            <a:r>
              <a:rPr lang="en-US" sz="1200" dirty="0">
                <a:sym typeface="Assistant SemiBold"/>
              </a:rPr>
              <a:t>Solid State</a:t>
            </a:r>
          </a:p>
          <a:p>
            <a:pPr lvl="1">
              <a:lnSpc>
                <a:spcPct val="100000"/>
              </a:lnSpc>
              <a:spcBef>
                <a:spcPts val="300"/>
              </a:spcBef>
            </a:pPr>
            <a:endParaRPr lang="en-US" sz="1300" dirty="0"/>
          </a:p>
        </p:txBody>
      </p:sp>
    </p:spTree>
    <p:extLst>
      <p:ext uri="{BB962C8B-B14F-4D97-AF65-F5344CB8AC3E}">
        <p14:creationId xmlns:p14="http://schemas.microsoft.com/office/powerpoint/2010/main" val="3765270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42C5-52FF-41AF-A6B7-4CADD1F12BC1}"/>
              </a:ext>
            </a:extLst>
          </p:cNvPr>
          <p:cNvSpPr>
            <a:spLocks noGrp="1"/>
          </p:cNvSpPr>
          <p:nvPr>
            <p:ph type="title"/>
          </p:nvPr>
        </p:nvSpPr>
        <p:spPr/>
        <p:txBody>
          <a:bodyPr/>
          <a:lstStyle/>
          <a:p>
            <a:r>
              <a:rPr lang="en-US" dirty="0"/>
              <a:t>CPU Protection Mode</a:t>
            </a:r>
          </a:p>
        </p:txBody>
      </p:sp>
      <p:sp>
        <p:nvSpPr>
          <p:cNvPr id="3" name="Text Placeholder 2">
            <a:extLst>
              <a:ext uri="{FF2B5EF4-FFF2-40B4-BE49-F238E27FC236}">
                <a16:creationId xmlns:a16="http://schemas.microsoft.com/office/drawing/2014/main" id="{349617B3-A8C1-4498-82BE-C2FF6BB0BFCB}"/>
              </a:ext>
            </a:extLst>
          </p:cNvPr>
          <p:cNvSpPr>
            <a:spLocks noGrp="1"/>
          </p:cNvSpPr>
          <p:nvPr>
            <p:ph type="body" idx="1"/>
          </p:nvPr>
        </p:nvSpPr>
        <p:spPr/>
        <p:txBody>
          <a:bodyPr/>
          <a:lstStyle/>
          <a:p>
            <a:pPr>
              <a:lnSpc>
                <a:spcPct val="100000"/>
              </a:lnSpc>
              <a:spcBef>
                <a:spcPts val="600"/>
              </a:spcBef>
            </a:pPr>
            <a:r>
              <a:rPr lang="en-US" dirty="0"/>
              <a:t>The unrestricted mode is often called </a:t>
            </a:r>
            <a:r>
              <a:rPr lang="en-US" b="1" dirty="0"/>
              <a:t>kernel</a:t>
            </a:r>
            <a:r>
              <a:rPr lang="en-US" dirty="0"/>
              <a:t> mode (aka supervisor mode, privileged mode, etc.). </a:t>
            </a:r>
          </a:p>
          <a:p>
            <a:pPr lvl="1">
              <a:lnSpc>
                <a:spcPct val="100000"/>
              </a:lnSpc>
              <a:spcBef>
                <a:spcPts val="600"/>
              </a:spcBef>
            </a:pPr>
            <a:r>
              <a:rPr lang="en-US" dirty="0"/>
              <a:t>the CPU may perform any operation, access any location in RAM, perform I/O operations, without restrictions</a:t>
            </a:r>
          </a:p>
          <a:p>
            <a:pPr>
              <a:lnSpc>
                <a:spcPct val="100000"/>
              </a:lnSpc>
              <a:spcBef>
                <a:spcPts val="600"/>
              </a:spcBef>
            </a:pPr>
            <a:r>
              <a:rPr lang="en-US" dirty="0"/>
              <a:t>Restricted mode is usually referred to as </a:t>
            </a:r>
            <a:r>
              <a:rPr lang="en-US" b="1" dirty="0"/>
              <a:t>user</a:t>
            </a:r>
            <a:r>
              <a:rPr lang="en-US" dirty="0"/>
              <a:t> mode or </a:t>
            </a:r>
            <a:r>
              <a:rPr lang="en-US" b="1" dirty="0"/>
              <a:t>problem state.  </a:t>
            </a:r>
            <a:r>
              <a:rPr lang="en-US" dirty="0"/>
              <a:t>In this mode, the CPU is prevented (by other elements of the architecture) from performing any activity that may impact the security of a system</a:t>
            </a:r>
          </a:p>
        </p:txBody>
      </p:sp>
    </p:spTree>
    <p:extLst>
      <p:ext uri="{BB962C8B-B14F-4D97-AF65-F5344CB8AC3E}">
        <p14:creationId xmlns:p14="http://schemas.microsoft.com/office/powerpoint/2010/main" val="1067666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D34F-F42C-44C0-99AC-D509ECA7ACAA}"/>
              </a:ext>
            </a:extLst>
          </p:cNvPr>
          <p:cNvSpPr>
            <a:spLocks noGrp="1"/>
          </p:cNvSpPr>
          <p:nvPr>
            <p:ph type="title"/>
          </p:nvPr>
        </p:nvSpPr>
        <p:spPr/>
        <p:txBody>
          <a:bodyPr/>
          <a:lstStyle/>
          <a:p>
            <a:r>
              <a:rPr lang="en-US" dirty="0"/>
              <a:t>Memory</a:t>
            </a:r>
          </a:p>
        </p:txBody>
      </p:sp>
      <p:sp>
        <p:nvSpPr>
          <p:cNvPr id="3" name="Text Placeholder 2">
            <a:extLst>
              <a:ext uri="{FF2B5EF4-FFF2-40B4-BE49-F238E27FC236}">
                <a16:creationId xmlns:a16="http://schemas.microsoft.com/office/drawing/2014/main" id="{AAF6CCF5-BDB8-48C5-A9B3-7DA5BC9EED77}"/>
              </a:ext>
            </a:extLst>
          </p:cNvPr>
          <p:cNvSpPr>
            <a:spLocks noGrp="1"/>
          </p:cNvSpPr>
          <p:nvPr>
            <p:ph type="body" idx="1"/>
          </p:nvPr>
        </p:nvSpPr>
        <p:spPr>
          <a:xfrm>
            <a:off x="514350" y="1202588"/>
            <a:ext cx="7886700" cy="3263400"/>
          </a:xfrm>
        </p:spPr>
        <p:txBody>
          <a:bodyPr/>
          <a:lstStyle/>
          <a:p>
            <a:pPr>
              <a:lnSpc>
                <a:spcPct val="100000"/>
              </a:lnSpc>
              <a:spcBef>
                <a:spcPts val="300"/>
              </a:spcBef>
            </a:pPr>
            <a:r>
              <a:rPr lang="en-US" sz="2000" dirty="0"/>
              <a:t>Memory</a:t>
            </a:r>
          </a:p>
          <a:p>
            <a:pPr lvl="1">
              <a:lnSpc>
                <a:spcPct val="100000"/>
              </a:lnSpc>
              <a:spcBef>
                <a:spcPts val="300"/>
              </a:spcBef>
            </a:pPr>
            <a:r>
              <a:rPr lang="en-US" sz="2000" dirty="0"/>
              <a:t>ROM (Read Only Memory)</a:t>
            </a:r>
          </a:p>
          <a:p>
            <a:pPr lvl="1">
              <a:lnSpc>
                <a:spcPct val="100000"/>
              </a:lnSpc>
              <a:spcBef>
                <a:spcPts val="300"/>
              </a:spcBef>
            </a:pPr>
            <a:r>
              <a:rPr lang="en-US" sz="2000" dirty="0"/>
              <a:t>RAM (Random Access Memory)</a:t>
            </a:r>
          </a:p>
          <a:p>
            <a:pPr lvl="2">
              <a:lnSpc>
                <a:spcPct val="100000"/>
              </a:lnSpc>
              <a:spcBef>
                <a:spcPts val="300"/>
              </a:spcBef>
            </a:pPr>
            <a:r>
              <a:rPr lang="en-US" sz="2000" dirty="0"/>
              <a:t>SRAM (Static RAM)</a:t>
            </a:r>
          </a:p>
          <a:p>
            <a:pPr lvl="3">
              <a:lnSpc>
                <a:spcPct val="100000"/>
              </a:lnSpc>
              <a:spcBef>
                <a:spcPts val="300"/>
              </a:spcBef>
            </a:pPr>
            <a:r>
              <a:rPr lang="en-US" sz="2000" dirty="0"/>
              <a:t>Cache L1, L2, </a:t>
            </a:r>
            <a:r>
              <a:rPr lang="en-US" sz="2000" dirty="0" err="1"/>
              <a:t>etc</a:t>
            </a:r>
            <a:endParaRPr lang="en-US" sz="2000" dirty="0"/>
          </a:p>
          <a:p>
            <a:pPr lvl="2">
              <a:lnSpc>
                <a:spcPct val="100000"/>
              </a:lnSpc>
              <a:spcBef>
                <a:spcPts val="300"/>
              </a:spcBef>
            </a:pPr>
            <a:r>
              <a:rPr lang="en-US" sz="2000" dirty="0"/>
              <a:t>DRAM (Dynamic RAM)</a:t>
            </a:r>
          </a:p>
          <a:p>
            <a:pPr lvl="2">
              <a:lnSpc>
                <a:spcPct val="100000"/>
              </a:lnSpc>
              <a:spcBef>
                <a:spcPts val="300"/>
              </a:spcBef>
            </a:pPr>
            <a:r>
              <a:rPr lang="en-US" sz="2000" dirty="0"/>
              <a:t>Flash</a:t>
            </a:r>
          </a:p>
          <a:p>
            <a:pPr lvl="2">
              <a:lnSpc>
                <a:spcPct val="100000"/>
              </a:lnSpc>
              <a:spcBef>
                <a:spcPts val="300"/>
              </a:spcBef>
            </a:pPr>
            <a:r>
              <a:rPr lang="en-US" sz="2000" dirty="0"/>
              <a:t>Virtual Memory (Swap or paging file located on permanent storage</a:t>
            </a:r>
            <a:endParaRPr lang="en-US" sz="1800" dirty="0"/>
          </a:p>
        </p:txBody>
      </p:sp>
    </p:spTree>
    <p:extLst>
      <p:ext uri="{BB962C8B-B14F-4D97-AF65-F5344CB8AC3E}">
        <p14:creationId xmlns:p14="http://schemas.microsoft.com/office/powerpoint/2010/main" val="124153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31" name="Picture 7" descr="Image result for storage media">
            <a:hlinkClick r:id="rId2"/>
            <a:extLst>
              <a:ext uri="{FF2B5EF4-FFF2-40B4-BE49-F238E27FC236}">
                <a16:creationId xmlns:a16="http://schemas.microsoft.com/office/drawing/2014/main" id="{90E06DEF-65E5-4F39-B4E7-E6380ABA6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1166444"/>
            <a:ext cx="3625850" cy="30760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F521E8-44C3-462D-9286-9CE81DDCDC02}"/>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008836D7-E2E9-4E5B-8D5D-CB27EB274043}"/>
              </a:ext>
            </a:extLst>
          </p:cNvPr>
          <p:cNvSpPr>
            <a:spLocks noGrp="1"/>
          </p:cNvSpPr>
          <p:nvPr>
            <p:ph type="body" idx="1"/>
          </p:nvPr>
        </p:nvSpPr>
        <p:spPr>
          <a:xfrm>
            <a:off x="628650" y="1369219"/>
            <a:ext cx="2571750" cy="3263400"/>
          </a:xfrm>
        </p:spPr>
        <p:txBody>
          <a:bodyPr/>
          <a:lstStyle/>
          <a:p>
            <a:r>
              <a:rPr lang="en-US" dirty="0"/>
              <a:t>Temporary</a:t>
            </a:r>
          </a:p>
          <a:p>
            <a:pPr lvl="1"/>
            <a:r>
              <a:rPr lang="en-US" dirty="0"/>
              <a:t>RAM</a:t>
            </a:r>
          </a:p>
          <a:p>
            <a:r>
              <a:rPr lang="en-US" dirty="0"/>
              <a:t>Permanent</a:t>
            </a:r>
          </a:p>
          <a:p>
            <a:pPr lvl="1"/>
            <a:r>
              <a:rPr lang="en-US" dirty="0"/>
              <a:t>Magnetic</a:t>
            </a:r>
          </a:p>
          <a:p>
            <a:pPr lvl="1"/>
            <a:r>
              <a:rPr lang="en-US" dirty="0"/>
              <a:t>Optical</a:t>
            </a:r>
          </a:p>
          <a:p>
            <a:pPr lvl="1"/>
            <a:r>
              <a:rPr lang="en-US" dirty="0"/>
              <a:t>Solid State</a:t>
            </a:r>
          </a:p>
        </p:txBody>
      </p:sp>
    </p:spTree>
    <p:extLst>
      <p:ext uri="{BB962C8B-B14F-4D97-AF65-F5344CB8AC3E}">
        <p14:creationId xmlns:p14="http://schemas.microsoft.com/office/powerpoint/2010/main" val="3312777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F55C-F830-4910-B5EC-7CDFE09FEBBF}"/>
              </a:ext>
            </a:extLst>
          </p:cNvPr>
          <p:cNvSpPr>
            <a:spLocks noGrp="1"/>
          </p:cNvSpPr>
          <p:nvPr>
            <p:ph type="title"/>
          </p:nvPr>
        </p:nvSpPr>
        <p:spPr/>
        <p:txBody>
          <a:bodyPr/>
          <a:lstStyle/>
          <a:p>
            <a:r>
              <a:rPr lang="en-US" dirty="0"/>
              <a:t>System Buses</a:t>
            </a:r>
          </a:p>
        </p:txBody>
      </p:sp>
      <p:sp>
        <p:nvSpPr>
          <p:cNvPr id="3" name="Text Placeholder 2">
            <a:extLst>
              <a:ext uri="{FF2B5EF4-FFF2-40B4-BE49-F238E27FC236}">
                <a16:creationId xmlns:a16="http://schemas.microsoft.com/office/drawing/2014/main" id="{92CE9B3E-707C-4212-AFC0-160087CF50CF}"/>
              </a:ext>
            </a:extLst>
          </p:cNvPr>
          <p:cNvSpPr>
            <a:spLocks noGrp="1"/>
          </p:cNvSpPr>
          <p:nvPr>
            <p:ph type="body" idx="1"/>
          </p:nvPr>
        </p:nvSpPr>
        <p:spPr>
          <a:xfrm>
            <a:off x="304800" y="1268044"/>
            <a:ext cx="8210550" cy="3364575"/>
          </a:xfrm>
        </p:spPr>
        <p:txBody>
          <a:bodyPr/>
          <a:lstStyle/>
          <a:p>
            <a:pPr>
              <a:lnSpc>
                <a:spcPct val="100000"/>
              </a:lnSpc>
              <a:spcBef>
                <a:spcPts val="600"/>
              </a:spcBef>
              <a:buFont typeface="Arial" panose="020B0604020202020204" pitchFamily="34" charset="0"/>
              <a:buChar char="•"/>
            </a:pPr>
            <a:r>
              <a:rPr lang="en-US" sz="1800" dirty="0"/>
              <a:t>There are generally two buses within a computer. The first is the </a:t>
            </a:r>
            <a:r>
              <a:rPr lang="en-US" sz="1800" b="1" dirty="0"/>
              <a:t>internal bus</a:t>
            </a:r>
            <a:r>
              <a:rPr lang="en-US" sz="1800" dirty="0"/>
              <a:t> (sometimes called the </a:t>
            </a:r>
            <a:r>
              <a:rPr lang="en-US" sz="1800" b="1" dirty="0"/>
              <a:t>front-side bus</a:t>
            </a:r>
            <a:r>
              <a:rPr lang="en-US" sz="1800" dirty="0"/>
              <a:t>, or </a:t>
            </a:r>
            <a:r>
              <a:rPr lang="en-US" sz="1800" b="1" dirty="0"/>
              <a:t>FSB</a:t>
            </a:r>
            <a:r>
              <a:rPr lang="en-US" sz="1800" dirty="0"/>
              <a:t> for short). The internal bus allows the processor to communicate with the system's central memory (the RAM).</a:t>
            </a:r>
          </a:p>
          <a:p>
            <a:pPr>
              <a:lnSpc>
                <a:spcPct val="100000"/>
              </a:lnSpc>
              <a:spcBef>
                <a:spcPts val="600"/>
              </a:spcBef>
              <a:buFont typeface="Arial" panose="020B0604020202020204" pitchFamily="34" charset="0"/>
              <a:buChar char="•"/>
            </a:pPr>
            <a:r>
              <a:rPr lang="en-US" sz="1800" dirty="0"/>
              <a:t>The second is </a:t>
            </a:r>
            <a:r>
              <a:rPr lang="en-US" sz="1800" b="1" dirty="0"/>
              <a:t>the expansion bus</a:t>
            </a:r>
            <a:r>
              <a:rPr lang="en-US" sz="1800" dirty="0"/>
              <a:t> (sometimes called the </a:t>
            </a:r>
            <a:r>
              <a:rPr lang="en-US" sz="1800" b="1" dirty="0"/>
              <a:t>input/output bus</a:t>
            </a:r>
            <a:r>
              <a:rPr lang="en-US" sz="1800" dirty="0"/>
              <a:t>), which allows motherboard components (i.e. USB, serial, sound, NIC], cards inserted in expansion slots, hard drives, CD-ROM and CD-RW drives, etc.) to communicate with one another. </a:t>
            </a:r>
            <a:endParaRPr lang="en-US" sz="1800" dirty="0">
              <a:sym typeface="Assistant SemiBold"/>
            </a:endParaRPr>
          </a:p>
          <a:p>
            <a:pPr marL="107950" indent="0">
              <a:buNone/>
            </a:pPr>
            <a:endParaRPr lang="en-US" sz="1800" dirty="0"/>
          </a:p>
        </p:txBody>
      </p:sp>
    </p:spTree>
    <p:extLst>
      <p:ext uri="{BB962C8B-B14F-4D97-AF65-F5344CB8AC3E}">
        <p14:creationId xmlns:p14="http://schemas.microsoft.com/office/powerpoint/2010/main" val="2624704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p:txBody>
          <a:bodyPr/>
          <a:lstStyle/>
          <a:p>
            <a:r>
              <a:rPr lang="en-US" dirty="0"/>
              <a:t>Software:  Operating System Architecture</a:t>
            </a:r>
          </a:p>
        </p:txBody>
      </p:sp>
    </p:spTree>
    <p:extLst>
      <p:ext uri="{BB962C8B-B14F-4D97-AF65-F5344CB8AC3E}">
        <p14:creationId xmlns:p14="http://schemas.microsoft.com/office/powerpoint/2010/main" val="3513918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000"/>
              <a:buFont typeface="Calibri"/>
              <a:buNone/>
            </a:pPr>
            <a:r>
              <a:rPr lang="en" sz="3200" b="0" i="0" u="none" strike="noStrike" cap="none" dirty="0">
                <a:solidFill>
                  <a:schemeClr val="dk1"/>
                </a:solidFill>
                <a:latin typeface="Calibri"/>
                <a:ea typeface="Calibri"/>
                <a:cs typeface="Calibri"/>
                <a:sym typeface="Calibri"/>
              </a:rPr>
              <a:t>CPU Modes &amp; Protection rings</a:t>
            </a:r>
            <a:br>
              <a:rPr lang="en" sz="3200" b="0" i="0" u="none" strike="noStrike" cap="none" dirty="0">
                <a:solidFill>
                  <a:schemeClr val="dk1"/>
                </a:solidFill>
                <a:latin typeface="Calibri"/>
                <a:ea typeface="Calibri"/>
                <a:cs typeface="Calibri"/>
                <a:sym typeface="Calibri"/>
              </a:rPr>
            </a:br>
            <a:endParaRPr sz="2800" b="0" i="0" u="none" strike="noStrike" cap="none" dirty="0">
              <a:solidFill>
                <a:schemeClr val="dk1"/>
              </a:solidFill>
              <a:latin typeface="Calibri"/>
              <a:ea typeface="Calibri"/>
              <a:cs typeface="Calibri"/>
              <a:sym typeface="Calibri"/>
            </a:endParaRPr>
          </a:p>
        </p:txBody>
      </p:sp>
      <p:sp>
        <p:nvSpPr>
          <p:cNvPr id="1662" name="Google Shape;1662;p21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28</a:t>
            </a:fld>
            <a:endParaRPr/>
          </a:p>
        </p:txBody>
      </p:sp>
      <p:sp>
        <p:nvSpPr>
          <p:cNvPr id="1663" name="Google Shape;1663;p213"/>
          <p:cNvSpPr txBox="1">
            <a:spLocks noGrp="1"/>
          </p:cNvSpPr>
          <p:nvPr>
            <p:ph type="body" idx="4294967295"/>
          </p:nvPr>
        </p:nvSpPr>
        <p:spPr>
          <a:xfrm>
            <a:off x="243219" y="1302711"/>
            <a:ext cx="4242391" cy="3091305"/>
          </a:xfrm>
          <a:prstGeom prst="rect">
            <a:avLst/>
          </a:prstGeom>
          <a:noFill/>
          <a:ln>
            <a:noFill/>
          </a:ln>
        </p:spPr>
        <p:txBody>
          <a:bodyPr spcFirstLastPara="1" wrap="square" lIns="75575" tIns="37775" rIns="75575" bIns="37775" anchor="t" anchorCtr="0">
            <a:noAutofit/>
          </a:bodyPr>
          <a:lstStyle/>
          <a:p>
            <a:pPr marL="450850" lvl="1" indent="-285750">
              <a:lnSpc>
                <a:spcPct val="90000"/>
              </a:lnSpc>
              <a:spcBef>
                <a:spcPts val="0"/>
              </a:spcBef>
              <a:buClr>
                <a:schemeClr val="dk1"/>
              </a:buClr>
              <a:buSzPts val="12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Protection </a:t>
            </a:r>
            <a:r>
              <a:rPr lang="en-US" sz="1600" b="0" i="0" u="none" strike="noStrike" cap="none" dirty="0">
                <a:solidFill>
                  <a:schemeClr val="dk1"/>
                </a:solidFill>
                <a:latin typeface="Calibri"/>
                <a:ea typeface="Calibri"/>
                <a:cs typeface="Calibri"/>
                <a:sym typeface="Calibri"/>
              </a:rPr>
              <a:t>Rings isolate layers of trust to ensure that competing processes</a:t>
            </a:r>
            <a:r>
              <a:rPr lang="en" sz="1600" b="0" i="0" u="none" strike="noStrike" cap="none" dirty="0">
                <a:solidFill>
                  <a:schemeClr val="dk1"/>
                </a:solidFill>
                <a:latin typeface="Calibri"/>
                <a:ea typeface="Calibri"/>
                <a:cs typeface="Calibri"/>
                <a:sym typeface="Calibri"/>
              </a:rPr>
              <a:t> do not affect each other or harm critical system components.</a:t>
            </a:r>
            <a:endParaRPr sz="1600" dirty="0"/>
          </a:p>
          <a:p>
            <a:pPr marL="908050" marR="0" lvl="2" indent="-285750" algn="l" rtl="0">
              <a:lnSpc>
                <a:spcPct val="90000"/>
              </a:lnSpc>
              <a:spcBef>
                <a:spcPts val="300"/>
              </a:spcBef>
              <a:spcAft>
                <a:spcPts val="0"/>
              </a:spcAft>
              <a:buClr>
                <a:schemeClr val="dk1"/>
              </a:buClr>
              <a:buSzPts val="12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Ring 0 – Operating system kernel (supervisor /privilege mode)</a:t>
            </a:r>
            <a:endParaRPr sz="1600" dirty="0"/>
          </a:p>
          <a:p>
            <a:pPr marL="908050" marR="0" lvl="2" indent="-285750" algn="l" rtl="0">
              <a:lnSpc>
                <a:spcPct val="90000"/>
              </a:lnSpc>
              <a:spcBef>
                <a:spcPts val="300"/>
              </a:spcBef>
              <a:spcAft>
                <a:spcPts val="0"/>
              </a:spcAft>
              <a:buClr>
                <a:schemeClr val="dk1"/>
              </a:buClr>
              <a:buSzPts val="12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Ring 1 – Remaining parts of the operating system (OS)</a:t>
            </a:r>
            <a:endParaRPr sz="1600" dirty="0"/>
          </a:p>
          <a:p>
            <a:pPr marL="908050" marR="0" lvl="2" indent="-285750" algn="l" rtl="0">
              <a:lnSpc>
                <a:spcPct val="90000"/>
              </a:lnSpc>
              <a:spcBef>
                <a:spcPts val="300"/>
              </a:spcBef>
              <a:spcAft>
                <a:spcPts val="0"/>
              </a:spcAft>
              <a:buClr>
                <a:schemeClr val="dk1"/>
              </a:buClr>
              <a:buSzPts val="12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Ring 2 – Operating system  and I/O drivers and  OS utilities</a:t>
            </a:r>
            <a:endParaRPr sz="1600" dirty="0"/>
          </a:p>
          <a:p>
            <a:pPr marL="908050" marR="0" lvl="2" indent="-285750" algn="l" rtl="0">
              <a:lnSpc>
                <a:spcPct val="90000"/>
              </a:lnSpc>
              <a:spcBef>
                <a:spcPts val="300"/>
              </a:spcBef>
              <a:spcAft>
                <a:spcPts val="0"/>
              </a:spcAft>
              <a:buClr>
                <a:schemeClr val="dk1"/>
              </a:buClr>
              <a:buSzPts val="12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Ring 3 – Applications (Programs) and user activity</a:t>
            </a:r>
            <a:endParaRPr sz="1600" dirty="0"/>
          </a:p>
          <a:p>
            <a:pPr marL="774700" marR="0" lvl="2" indent="-76200" algn="l" rtl="0">
              <a:lnSpc>
                <a:spcPct val="90000"/>
              </a:lnSpc>
              <a:spcBef>
                <a:spcPts val="300"/>
              </a:spcBef>
              <a:spcAft>
                <a:spcPts val="0"/>
              </a:spcAft>
              <a:buClr>
                <a:schemeClr val="dk1"/>
              </a:buClr>
              <a:buSzPts val="1200"/>
              <a:buFont typeface="Arial"/>
              <a:buNone/>
            </a:pPr>
            <a:endParaRPr sz="1600" b="0" i="0" u="none" strike="noStrike" cap="none" dirty="0">
              <a:solidFill>
                <a:schemeClr val="dk1"/>
              </a:solidFill>
              <a:latin typeface="Calibri"/>
              <a:ea typeface="Calibri"/>
              <a:cs typeface="Calibri"/>
              <a:sym typeface="Calibri"/>
            </a:endParaRPr>
          </a:p>
          <a:p>
            <a:pPr marL="774700" marR="0" lvl="2" indent="-152400" algn="l" rtl="0">
              <a:lnSpc>
                <a:spcPct val="90000"/>
              </a:lnSpc>
              <a:spcBef>
                <a:spcPts val="300"/>
              </a:spcBef>
              <a:spcAft>
                <a:spcPts val="0"/>
              </a:spcAft>
              <a:buClr>
                <a:schemeClr val="dk1"/>
              </a:buClr>
              <a:buSzPts val="1200"/>
              <a:buFont typeface="Arial"/>
              <a:buNone/>
            </a:pPr>
            <a:endParaRPr sz="1600" b="0" i="0" u="none" strike="noStrike" cap="none" dirty="0">
              <a:solidFill>
                <a:schemeClr val="dk1"/>
              </a:solidFill>
              <a:latin typeface="Calibri"/>
              <a:ea typeface="Calibri"/>
              <a:cs typeface="Calibri"/>
              <a:sym typeface="Calibri"/>
            </a:endParaRPr>
          </a:p>
          <a:p>
            <a:pPr marL="774700" marR="0" lvl="2" indent="-76200" algn="l" rtl="0">
              <a:lnSpc>
                <a:spcPct val="90000"/>
              </a:lnSpc>
              <a:spcBef>
                <a:spcPts val="300"/>
              </a:spcBef>
              <a:spcAft>
                <a:spcPts val="0"/>
              </a:spcAft>
              <a:buClr>
                <a:schemeClr val="dk1"/>
              </a:buClr>
              <a:buSzPts val="1200"/>
              <a:buFont typeface="Arial"/>
              <a:buNone/>
            </a:pPr>
            <a:endParaRPr sz="1600" b="0" i="0" u="none" strike="noStrike" cap="none" dirty="0">
              <a:solidFill>
                <a:schemeClr val="dk1"/>
              </a:solidFill>
              <a:latin typeface="Calibri"/>
              <a:ea typeface="Calibri"/>
              <a:cs typeface="Calibri"/>
              <a:sym typeface="Calibri"/>
            </a:endParaRPr>
          </a:p>
          <a:p>
            <a:pPr marL="774700" marR="0" lvl="2" indent="-152400" algn="l" rtl="0">
              <a:lnSpc>
                <a:spcPct val="90000"/>
              </a:lnSpc>
              <a:spcBef>
                <a:spcPts val="300"/>
              </a:spcBef>
              <a:spcAft>
                <a:spcPts val="0"/>
              </a:spcAft>
              <a:buClr>
                <a:schemeClr val="dk1"/>
              </a:buClr>
              <a:buSzPts val="1200"/>
              <a:buFont typeface="Arial"/>
              <a:buNone/>
            </a:pPr>
            <a:endParaRPr sz="1600" b="0" i="0" u="none" strike="noStrike" cap="none" dirty="0">
              <a:solidFill>
                <a:schemeClr val="dk1"/>
              </a:solidFill>
              <a:latin typeface="Calibri"/>
              <a:ea typeface="Calibri"/>
              <a:cs typeface="Calibri"/>
              <a:sym typeface="Calibri"/>
            </a:endParaRPr>
          </a:p>
          <a:p>
            <a:pPr marL="774700" marR="0" lvl="2" indent="-76200" algn="l" rtl="0">
              <a:lnSpc>
                <a:spcPct val="90000"/>
              </a:lnSpc>
              <a:spcBef>
                <a:spcPts val="300"/>
              </a:spcBef>
              <a:spcAft>
                <a:spcPts val="1600"/>
              </a:spcAft>
              <a:buClr>
                <a:schemeClr val="dk1"/>
              </a:buClr>
              <a:buSzPts val="1200"/>
              <a:buFont typeface="Arial"/>
              <a:buNone/>
            </a:pPr>
            <a:endParaRPr sz="1600" b="0" i="0" u="none" strike="noStrike" cap="none" dirty="0">
              <a:solidFill>
                <a:schemeClr val="dk1"/>
              </a:solidFill>
              <a:latin typeface="Calibri"/>
              <a:ea typeface="Calibri"/>
              <a:cs typeface="Calibri"/>
              <a:sym typeface="Calibri"/>
            </a:endParaRPr>
          </a:p>
        </p:txBody>
      </p:sp>
      <p:sp>
        <p:nvSpPr>
          <p:cNvPr id="1664" name="Google Shape;1664;p213"/>
          <p:cNvSpPr txBox="1"/>
          <p:nvPr/>
        </p:nvSpPr>
        <p:spPr>
          <a:xfrm>
            <a:off x="2571841" y="3029305"/>
            <a:ext cx="857400" cy="187500"/>
          </a:xfrm>
          <a:prstGeom prst="rect">
            <a:avLst/>
          </a:prstGeom>
          <a:noFill/>
          <a:ln>
            <a:noFill/>
          </a:ln>
        </p:spPr>
        <p:txBody>
          <a:bodyPr spcFirstLastPara="1" wrap="square" lIns="62325" tIns="31175" rIns="62325" bIns="31175" anchor="t" anchorCtr="0">
            <a:noAutofit/>
          </a:bodyPr>
          <a:lstStyle/>
          <a:p>
            <a:pPr marL="0" marR="0" lvl="0" indent="0" algn="l" rtl="0">
              <a:spcBef>
                <a:spcPts val="0"/>
              </a:spcBef>
              <a:spcAft>
                <a:spcPts val="0"/>
              </a:spcAft>
              <a:buClr>
                <a:schemeClr val="dk1"/>
              </a:buClr>
              <a:buSzPts val="1100"/>
              <a:buFont typeface="Noto Sans Symbols"/>
              <a:buNone/>
            </a:pPr>
            <a:endParaRPr sz="1100">
              <a:solidFill>
                <a:schemeClr val="lt1"/>
              </a:solidFill>
              <a:latin typeface="Arial"/>
              <a:ea typeface="Arial"/>
              <a:cs typeface="Arial"/>
              <a:sym typeface="Arial"/>
            </a:endParaRPr>
          </a:p>
        </p:txBody>
      </p:sp>
      <p:pic>
        <p:nvPicPr>
          <p:cNvPr id="1665" name="Google Shape;1665;p213"/>
          <p:cNvPicPr preferRelativeResize="0"/>
          <p:nvPr/>
        </p:nvPicPr>
        <p:blipFill rotWithShape="1">
          <a:blip r:embed="rId3">
            <a:alphaModFix/>
          </a:blip>
          <a:srcRect/>
          <a:stretch/>
        </p:blipFill>
        <p:spPr>
          <a:xfrm>
            <a:off x="4572000" y="916158"/>
            <a:ext cx="4029740" cy="3326233"/>
          </a:xfrm>
          <a:prstGeom prst="rect">
            <a:avLst/>
          </a:prstGeom>
          <a:noFill/>
          <a:ln>
            <a:noFill/>
          </a:ln>
        </p:spPr>
      </p:pic>
    </p:spTree>
    <p:extLst>
      <p:ext uri="{BB962C8B-B14F-4D97-AF65-F5344CB8AC3E}">
        <p14:creationId xmlns:p14="http://schemas.microsoft.com/office/powerpoint/2010/main" val="3715622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625070-BE47-4DD0-928D-DC759577C2B4}"/>
              </a:ext>
            </a:extLst>
          </p:cNvPr>
          <p:cNvSpPr>
            <a:spLocks noGrp="1"/>
          </p:cNvSpPr>
          <p:nvPr>
            <p:ph type="title"/>
          </p:nvPr>
        </p:nvSpPr>
        <p:spPr/>
        <p:txBody>
          <a:bodyPr/>
          <a:lstStyle/>
          <a:p>
            <a:r>
              <a:rPr lang="en-US" dirty="0"/>
              <a:t>Operating System Kernel</a:t>
            </a:r>
          </a:p>
        </p:txBody>
      </p:sp>
      <p:sp>
        <p:nvSpPr>
          <p:cNvPr id="5" name="TextBox 4">
            <a:extLst>
              <a:ext uri="{FF2B5EF4-FFF2-40B4-BE49-F238E27FC236}">
                <a16:creationId xmlns:a16="http://schemas.microsoft.com/office/drawing/2014/main" id="{D23436E1-1C8C-4155-9980-85F502DF175F}"/>
              </a:ext>
            </a:extLst>
          </p:cNvPr>
          <p:cNvSpPr txBox="1"/>
          <p:nvPr/>
        </p:nvSpPr>
        <p:spPr>
          <a:xfrm>
            <a:off x="770860" y="1330641"/>
            <a:ext cx="7602279" cy="2914644"/>
          </a:xfrm>
          <a:prstGeom prst="rect">
            <a:avLst/>
          </a:prstGeom>
          <a:noFill/>
        </p:spPr>
        <p:txBody>
          <a:bodyPr wrap="square" rtlCol="0">
            <a:spAutoFit/>
          </a:bodyPr>
          <a:lstStyle/>
          <a:p>
            <a:pPr marL="304800" lvl="0" indent="-285750">
              <a:lnSpc>
                <a:spcPct val="90000"/>
              </a:lnSpc>
              <a:spcBef>
                <a:spcPts val="700"/>
              </a:spcBef>
              <a:buClr>
                <a:schemeClr val="dk1"/>
              </a:buClr>
              <a:buSzPts val="1700"/>
              <a:buFont typeface="Arial" panose="020B0604020202020204" pitchFamily="34" charset="0"/>
              <a:buChar char="•"/>
            </a:pPr>
            <a:r>
              <a:rPr lang="en-US" sz="1700" dirty="0">
                <a:solidFill>
                  <a:schemeClr val="dk1"/>
                </a:solidFill>
                <a:latin typeface="Calibri"/>
                <a:ea typeface="Calibri"/>
                <a:cs typeface="Calibri"/>
                <a:sym typeface="Calibri"/>
              </a:rPr>
              <a:t>The </a:t>
            </a:r>
            <a:r>
              <a:rPr lang="en-US" sz="1700" b="1" dirty="0">
                <a:solidFill>
                  <a:schemeClr val="dk1"/>
                </a:solidFill>
                <a:latin typeface="Calibri"/>
                <a:ea typeface="Calibri"/>
                <a:cs typeface="Calibri"/>
                <a:sym typeface="Calibri"/>
              </a:rPr>
              <a:t>reference monitor concept </a:t>
            </a:r>
            <a:r>
              <a:rPr lang="en-US" sz="1700" dirty="0">
                <a:solidFill>
                  <a:schemeClr val="dk1"/>
                </a:solidFill>
                <a:latin typeface="Calibri"/>
                <a:ea typeface="Calibri"/>
                <a:cs typeface="Calibri"/>
                <a:sym typeface="Calibri"/>
              </a:rPr>
              <a:t>deﬁnes the set of design requirements to make the determination regarding subject/object access.   It provides the rules that govern access.  Think:  The law</a:t>
            </a:r>
          </a:p>
          <a:p>
            <a:pPr marL="304800" lvl="0" indent="-285750">
              <a:lnSpc>
                <a:spcPct val="90000"/>
              </a:lnSpc>
              <a:spcBef>
                <a:spcPts val="700"/>
              </a:spcBef>
              <a:buClr>
                <a:schemeClr val="dk1"/>
              </a:buClr>
              <a:buSzPts val="1700"/>
              <a:buFont typeface="Arial" panose="020B0604020202020204" pitchFamily="34" charset="0"/>
              <a:buChar char="•"/>
            </a:pPr>
            <a:r>
              <a:rPr lang="en-US" sz="1700" dirty="0">
                <a:solidFill>
                  <a:schemeClr val="dk1"/>
                </a:solidFill>
                <a:latin typeface="Calibri"/>
                <a:ea typeface="Calibri"/>
                <a:cs typeface="Calibri"/>
                <a:sym typeface="Calibri"/>
              </a:rPr>
              <a:t>The </a:t>
            </a:r>
            <a:r>
              <a:rPr lang="en-US" sz="1700" b="1" dirty="0">
                <a:solidFill>
                  <a:schemeClr val="dk1"/>
                </a:solidFill>
                <a:latin typeface="Calibri"/>
                <a:ea typeface="Calibri"/>
                <a:cs typeface="Calibri"/>
                <a:sym typeface="Calibri"/>
              </a:rPr>
              <a:t>security kernel</a:t>
            </a:r>
            <a:r>
              <a:rPr lang="en-US" sz="1700" dirty="0">
                <a:solidFill>
                  <a:schemeClr val="dk1"/>
                </a:solidFill>
                <a:latin typeface="Calibri"/>
                <a:ea typeface="Calibri"/>
                <a:cs typeface="Calibri"/>
                <a:sym typeface="Calibri"/>
              </a:rPr>
              <a:t> are the actual components which enforce the rules of the reference monitor. Think:  The police</a:t>
            </a:r>
          </a:p>
          <a:p>
            <a:pPr marL="304800" lvl="0" indent="-285750">
              <a:lnSpc>
                <a:spcPct val="90000"/>
              </a:lnSpc>
              <a:spcBef>
                <a:spcPts val="700"/>
              </a:spcBef>
              <a:buClr>
                <a:schemeClr val="dk1"/>
              </a:buClr>
              <a:buSzPts val="1700"/>
              <a:buFont typeface="Arial" panose="020B0604020202020204" pitchFamily="34" charset="0"/>
              <a:buChar char="•"/>
            </a:pPr>
            <a:r>
              <a:rPr lang="en-US" sz="1700" dirty="0">
                <a:solidFill>
                  <a:schemeClr val="dk1"/>
                </a:solidFill>
                <a:latin typeface="Calibri"/>
                <a:ea typeface="Calibri"/>
                <a:cs typeface="Calibri"/>
                <a:sym typeface="Calibri"/>
              </a:rPr>
              <a:t>Three requirements for the reference monitor/security kernel</a:t>
            </a:r>
            <a:endParaRPr lang="en-US" sz="1500" dirty="0"/>
          </a:p>
          <a:p>
            <a:pPr marL="920750" lvl="2" indent="-285750">
              <a:lnSpc>
                <a:spcPct val="90000"/>
              </a:lnSpc>
              <a:spcBef>
                <a:spcPts val="300"/>
              </a:spcBef>
              <a:buClr>
                <a:schemeClr val="dk1"/>
              </a:buClr>
              <a:buSzPts val="1400"/>
              <a:buFont typeface="Arial" panose="020B0604020202020204" pitchFamily="34" charset="0"/>
              <a:buChar char="•"/>
            </a:pPr>
            <a:r>
              <a:rPr lang="en-US" dirty="0">
                <a:solidFill>
                  <a:schemeClr val="dk1"/>
                </a:solidFill>
                <a:latin typeface="Calibri"/>
                <a:ea typeface="Calibri"/>
                <a:cs typeface="Calibri"/>
                <a:sym typeface="Calibri"/>
              </a:rPr>
              <a:t>Must facilitate isolation of processes</a:t>
            </a:r>
            <a:endParaRPr lang="en-US" dirty="0"/>
          </a:p>
          <a:p>
            <a:pPr marL="920750" lvl="2" indent="-285750">
              <a:lnSpc>
                <a:spcPct val="90000"/>
              </a:lnSpc>
              <a:spcBef>
                <a:spcPts val="300"/>
              </a:spcBef>
              <a:buClr>
                <a:schemeClr val="dk1"/>
              </a:buClr>
              <a:buSzPts val="1400"/>
              <a:buFont typeface="Arial" panose="020B0604020202020204" pitchFamily="34" charset="0"/>
              <a:buChar char="•"/>
            </a:pPr>
            <a:r>
              <a:rPr lang="en-US" dirty="0">
                <a:solidFill>
                  <a:schemeClr val="dk1"/>
                </a:solidFill>
                <a:latin typeface="Calibri"/>
                <a:ea typeface="Calibri"/>
                <a:cs typeface="Calibri"/>
                <a:sym typeface="Calibri"/>
              </a:rPr>
              <a:t>Must be invoked at every access attempt.</a:t>
            </a:r>
            <a:endParaRPr lang="en-US" dirty="0"/>
          </a:p>
          <a:p>
            <a:pPr marL="920750" lvl="2" indent="-285750">
              <a:lnSpc>
                <a:spcPct val="90000"/>
              </a:lnSpc>
              <a:spcBef>
                <a:spcPts val="300"/>
              </a:spcBef>
              <a:buClr>
                <a:schemeClr val="dk1"/>
              </a:buClr>
              <a:buSzPts val="1400"/>
              <a:buFont typeface="Arial" panose="020B0604020202020204" pitchFamily="34" charset="0"/>
              <a:buChar char="•"/>
            </a:pPr>
            <a:r>
              <a:rPr lang="en-US" dirty="0">
                <a:solidFill>
                  <a:schemeClr val="dk1"/>
                </a:solidFill>
                <a:latin typeface="Calibri"/>
                <a:ea typeface="Calibri"/>
                <a:cs typeface="Calibri"/>
                <a:sym typeface="Calibri"/>
              </a:rPr>
              <a:t>Must be small enough to be tested and verified in a comprehensive manner.</a:t>
            </a:r>
            <a:endParaRPr lang="en-US" dirty="0"/>
          </a:p>
          <a:p>
            <a:pPr marL="304800" lvl="0" indent="-285750">
              <a:lnSpc>
                <a:spcPct val="90000"/>
              </a:lnSpc>
              <a:spcBef>
                <a:spcPts val="700"/>
              </a:spcBef>
              <a:buClr>
                <a:schemeClr val="dk1"/>
              </a:buClr>
              <a:buSzPts val="1700"/>
              <a:buFont typeface="Arial" panose="020B0604020202020204" pitchFamily="34" charset="0"/>
              <a:buChar char="•"/>
            </a:pPr>
            <a:r>
              <a:rPr lang="en-US" sz="1700" dirty="0">
                <a:solidFill>
                  <a:schemeClr val="dk1"/>
                </a:solidFill>
                <a:latin typeface="Calibri"/>
                <a:ea typeface="Calibri"/>
                <a:cs typeface="Calibri"/>
                <a:sym typeface="Calibri"/>
              </a:rPr>
              <a:t>Security Policy – a set of rules on how resources are managed within a computer system.</a:t>
            </a:r>
            <a:endParaRPr lang="en-US" sz="1700" dirty="0"/>
          </a:p>
        </p:txBody>
      </p:sp>
    </p:spTree>
    <p:extLst>
      <p:ext uri="{BB962C8B-B14F-4D97-AF65-F5344CB8AC3E}">
        <p14:creationId xmlns:p14="http://schemas.microsoft.com/office/powerpoint/2010/main" val="183919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4E4B-1347-464D-959F-324804C08123}"/>
              </a:ext>
            </a:extLst>
          </p:cNvPr>
          <p:cNvSpPr>
            <a:spLocks noGrp="1"/>
          </p:cNvSpPr>
          <p:nvPr>
            <p:ph type="title"/>
          </p:nvPr>
        </p:nvSpPr>
        <p:spPr/>
        <p:txBody>
          <a:bodyPr/>
          <a:lstStyle/>
          <a:p>
            <a:r>
              <a:rPr lang="en-US" dirty="0"/>
              <a:t>Domain 3 Part 2: Security Architecture and Design Agenda</a:t>
            </a:r>
          </a:p>
        </p:txBody>
      </p:sp>
      <p:sp>
        <p:nvSpPr>
          <p:cNvPr id="3" name="Text Placeholder 2">
            <a:extLst>
              <a:ext uri="{FF2B5EF4-FFF2-40B4-BE49-F238E27FC236}">
                <a16:creationId xmlns:a16="http://schemas.microsoft.com/office/drawing/2014/main" id="{0D159FB2-0A4B-446C-8BDA-D7E0D7F3FF6A}"/>
              </a:ext>
            </a:extLst>
          </p:cNvPr>
          <p:cNvSpPr>
            <a:spLocks noGrp="1"/>
          </p:cNvSpPr>
          <p:nvPr>
            <p:ph type="body" idx="1"/>
          </p:nvPr>
        </p:nvSpPr>
        <p:spPr/>
        <p:txBody>
          <a:bodyPr/>
          <a:lstStyle/>
          <a:p>
            <a:r>
              <a:rPr lang="en-US" dirty="0"/>
              <a:t>Security Models </a:t>
            </a:r>
          </a:p>
          <a:p>
            <a:r>
              <a:rPr lang="en-US" dirty="0"/>
              <a:t>System Architecture</a:t>
            </a:r>
          </a:p>
          <a:p>
            <a:r>
              <a:rPr lang="en-US" dirty="0"/>
              <a:t>The Trusted Computing Base</a:t>
            </a:r>
          </a:p>
          <a:p>
            <a:r>
              <a:rPr lang="en-US" dirty="0"/>
              <a:t>Hardware Architecture</a:t>
            </a:r>
          </a:p>
          <a:p>
            <a:r>
              <a:rPr lang="en-US" dirty="0"/>
              <a:t>Software:  Operating System Architecture</a:t>
            </a:r>
          </a:p>
          <a:p>
            <a:r>
              <a:rPr lang="en-US" dirty="0"/>
              <a:t>Software: Application Architecture</a:t>
            </a:r>
          </a:p>
          <a:p>
            <a:r>
              <a:rPr lang="en-US" dirty="0"/>
              <a:t>Secure Modes of Operation</a:t>
            </a:r>
          </a:p>
          <a:p>
            <a:r>
              <a:rPr lang="en-US" dirty="0"/>
              <a:t>Certification and Accreditation</a:t>
            </a:r>
          </a:p>
          <a:p>
            <a:endParaRPr lang="en-US" dirty="0"/>
          </a:p>
        </p:txBody>
      </p:sp>
    </p:spTree>
    <p:extLst>
      <p:ext uri="{BB962C8B-B14F-4D97-AF65-F5344CB8AC3E}">
        <p14:creationId xmlns:p14="http://schemas.microsoft.com/office/powerpoint/2010/main" val="3470326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12"/>
          <p:cNvSpPr txBox="1">
            <a:spLocks noGrp="1"/>
          </p:cNvSpPr>
          <p:nvPr>
            <p:ph type="title"/>
          </p:nvPr>
        </p:nvSpPr>
        <p:spPr>
          <a:xfrm>
            <a:off x="628650" y="8036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Programs, Processes, Threads</a:t>
            </a:r>
            <a:endParaRPr sz="1200" dirty="0"/>
          </a:p>
        </p:txBody>
      </p:sp>
      <p:sp>
        <p:nvSpPr>
          <p:cNvPr id="1655" name="Google Shape;1655;p21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30</a:t>
            </a:fld>
            <a:endParaRPr/>
          </a:p>
        </p:txBody>
      </p:sp>
      <p:sp>
        <p:nvSpPr>
          <p:cNvPr id="1656" name="Google Shape;1656;p212"/>
          <p:cNvSpPr txBox="1">
            <a:spLocks noGrp="1"/>
          </p:cNvSpPr>
          <p:nvPr>
            <p:ph type="body" idx="4294967295"/>
          </p:nvPr>
        </p:nvSpPr>
        <p:spPr>
          <a:xfrm>
            <a:off x="520994" y="1180213"/>
            <a:ext cx="6396521" cy="3023975"/>
          </a:xfrm>
          <a:prstGeom prst="rect">
            <a:avLst/>
          </a:prstGeom>
          <a:noFill/>
          <a:ln>
            <a:noFill/>
          </a:ln>
        </p:spPr>
        <p:txBody>
          <a:bodyPr spcFirstLastPara="1" wrap="square" lIns="75575" tIns="37775" rIns="75575" bIns="37775" anchor="t" anchorCtr="0">
            <a:noAutofit/>
          </a:bodyPr>
          <a:lstStyle/>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Program: An Application</a:t>
            </a:r>
            <a:endParaRPr sz="1600" dirty="0"/>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Process: A program loaded into memory</a:t>
            </a:r>
            <a:endParaRPr sz="1600" dirty="0"/>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Thread: Each individual instruction within a process</a:t>
            </a:r>
            <a:endParaRPr sz="1600" dirty="0"/>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Multi-programming:  </a:t>
            </a:r>
            <a:r>
              <a:rPr lang="en-US" sz="1600" b="0" i="0" u="none" strike="noStrike" cap="none" dirty="0">
                <a:solidFill>
                  <a:schemeClr val="dk1"/>
                </a:solidFill>
                <a:latin typeface="Calibri"/>
                <a:ea typeface="Calibri"/>
                <a:cs typeface="Calibri"/>
                <a:sym typeface="Calibri"/>
              </a:rPr>
              <a:t>Multiple programs “open” but</a:t>
            </a:r>
            <a:r>
              <a:rPr lang="en" sz="1600" b="0" i="0" u="none" strike="noStrike" cap="none" dirty="0">
                <a:solidFill>
                  <a:schemeClr val="dk1"/>
                </a:solidFill>
                <a:latin typeface="Calibri"/>
                <a:ea typeface="Calibri"/>
                <a:cs typeface="Calibri"/>
                <a:sym typeface="Calibri"/>
              </a:rPr>
              <a:t> no true isolation</a:t>
            </a:r>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dirty="0">
                <a:solidFill>
                  <a:schemeClr val="dk1"/>
                </a:solidFill>
                <a:latin typeface="Calibri"/>
                <a:cs typeface="Calibri"/>
                <a:sym typeface="Calibri"/>
              </a:rPr>
              <a:t>Multi-tasking:  Isolation of processes—more than a single Process can run at one time</a:t>
            </a:r>
            <a:endParaRPr sz="1600" dirty="0"/>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Multi-processing – more than one CPU</a:t>
            </a:r>
            <a:endParaRPr sz="1600" dirty="0"/>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b="0" i="0" u="none" strike="noStrike" cap="none" dirty="0">
                <a:solidFill>
                  <a:schemeClr val="dk1"/>
                </a:solidFill>
                <a:latin typeface="Calibri"/>
                <a:ea typeface="Calibri"/>
                <a:cs typeface="Calibri"/>
                <a:sym typeface="Calibri"/>
              </a:rPr>
              <a:t>Multi-threading—in the past multiple CPUs were needed.  </a:t>
            </a:r>
          </a:p>
          <a:p>
            <a:pPr marL="565150" marR="0" lvl="1" indent="-285750" algn="l" rtl="0">
              <a:lnSpc>
                <a:spcPct val="100000"/>
              </a:lnSpc>
              <a:spcBef>
                <a:spcPts val="600"/>
              </a:spcBef>
              <a:spcAft>
                <a:spcPts val="0"/>
              </a:spcAft>
              <a:buClr>
                <a:schemeClr val="dk1"/>
              </a:buClr>
              <a:buSzPts val="1600"/>
              <a:buFont typeface="Arial" panose="020B0604020202020204" pitchFamily="34" charset="0"/>
              <a:buChar char="•"/>
            </a:pPr>
            <a:r>
              <a:rPr lang="en" sz="1600" dirty="0">
                <a:solidFill>
                  <a:schemeClr val="dk1"/>
                </a:solidFill>
                <a:latin typeface="Calibri"/>
                <a:cs typeface="Calibri"/>
                <a:sym typeface="Calibri"/>
              </a:rPr>
              <a:t>Multi</a:t>
            </a:r>
            <a:r>
              <a:rPr lang="en-US" sz="1600" dirty="0">
                <a:solidFill>
                  <a:schemeClr val="dk1"/>
                </a:solidFill>
                <a:latin typeface="Calibri"/>
                <a:cs typeface="Calibri"/>
                <a:sym typeface="Calibri"/>
              </a:rPr>
              <a:t>-core processors provide hardware multithreading</a:t>
            </a:r>
            <a:endParaRPr sz="1600" dirty="0"/>
          </a:p>
          <a:p>
            <a:pPr marL="685800" marR="0" lvl="2" indent="-165100" algn="l" rtl="0">
              <a:lnSpc>
                <a:spcPct val="90000"/>
              </a:lnSpc>
              <a:spcBef>
                <a:spcPts val="300"/>
              </a:spcBef>
              <a:spcAft>
                <a:spcPts val="0"/>
              </a:spcAft>
              <a:buClr>
                <a:schemeClr val="dk1"/>
              </a:buClr>
              <a:buSzPts val="1700"/>
              <a:buFont typeface="Arial"/>
              <a:buNone/>
            </a:pPr>
            <a:endParaRPr sz="1600" b="0" i="0" u="none" strike="noStrike" cap="none" dirty="0">
              <a:solidFill>
                <a:schemeClr val="dk1"/>
              </a:solidFill>
              <a:latin typeface="Calibri"/>
              <a:ea typeface="Calibri"/>
              <a:cs typeface="Calibri"/>
              <a:sym typeface="Calibri"/>
            </a:endParaRPr>
          </a:p>
          <a:p>
            <a:pPr marL="685800" marR="0" lvl="2" indent="-50800" algn="l" rtl="0">
              <a:lnSpc>
                <a:spcPct val="90000"/>
              </a:lnSpc>
              <a:spcBef>
                <a:spcPts val="300"/>
              </a:spcBef>
              <a:spcAft>
                <a:spcPts val="0"/>
              </a:spcAft>
              <a:buClr>
                <a:schemeClr val="dk1"/>
              </a:buClr>
              <a:buSzPts val="1700"/>
              <a:buFont typeface="Noto Sans Symbols"/>
              <a:buNone/>
            </a:pPr>
            <a:endParaRPr sz="1600" b="0" i="0" u="none" strike="noStrike" cap="none" dirty="0">
              <a:solidFill>
                <a:schemeClr val="dk1"/>
              </a:solidFill>
              <a:latin typeface="Calibri"/>
              <a:ea typeface="Calibri"/>
              <a:cs typeface="Calibri"/>
              <a:sym typeface="Calibri"/>
            </a:endParaRPr>
          </a:p>
          <a:p>
            <a:pPr marL="685800" marR="0" lvl="2" indent="-165100" algn="l" rtl="0">
              <a:lnSpc>
                <a:spcPct val="90000"/>
              </a:lnSpc>
              <a:spcBef>
                <a:spcPts val="300"/>
              </a:spcBef>
              <a:spcAft>
                <a:spcPts val="0"/>
              </a:spcAft>
              <a:buClr>
                <a:schemeClr val="dk1"/>
              </a:buClr>
              <a:buSzPts val="1700"/>
              <a:buFont typeface="Arial"/>
              <a:buNone/>
            </a:pPr>
            <a:endParaRPr sz="1600" b="0" i="0" u="none" strike="noStrike" cap="none" dirty="0">
              <a:solidFill>
                <a:schemeClr val="dk1"/>
              </a:solidFill>
              <a:latin typeface="Calibri"/>
              <a:ea typeface="Calibri"/>
              <a:cs typeface="Calibri"/>
              <a:sym typeface="Calibri"/>
            </a:endParaRPr>
          </a:p>
          <a:p>
            <a:pPr marL="685800" marR="0" lvl="2" indent="-50800" algn="l" rtl="0">
              <a:lnSpc>
                <a:spcPct val="90000"/>
              </a:lnSpc>
              <a:spcBef>
                <a:spcPts val="300"/>
              </a:spcBef>
              <a:spcAft>
                <a:spcPts val="1600"/>
              </a:spcAft>
              <a:buClr>
                <a:schemeClr val="dk1"/>
              </a:buClr>
              <a:buSzPts val="1700"/>
              <a:buFont typeface="Noto Sans Symbols"/>
              <a:buNone/>
            </a:pPr>
            <a:endParaRPr sz="1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A76A-BA6F-48C7-8F18-199A92F32CEE}"/>
              </a:ext>
            </a:extLst>
          </p:cNvPr>
          <p:cNvSpPr>
            <a:spLocks noGrp="1"/>
          </p:cNvSpPr>
          <p:nvPr>
            <p:ph type="title"/>
          </p:nvPr>
        </p:nvSpPr>
        <p:spPr/>
        <p:txBody>
          <a:bodyPr/>
          <a:lstStyle/>
          <a:p>
            <a:r>
              <a:rPr lang="en-US" dirty="0"/>
              <a:t>Software:  Application Architecture </a:t>
            </a:r>
          </a:p>
        </p:txBody>
      </p:sp>
    </p:spTree>
    <p:extLst>
      <p:ext uri="{BB962C8B-B14F-4D97-AF65-F5344CB8AC3E}">
        <p14:creationId xmlns:p14="http://schemas.microsoft.com/office/powerpoint/2010/main" val="2610926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5766-041B-421B-A54F-2C6212F6BB12}"/>
              </a:ext>
            </a:extLst>
          </p:cNvPr>
          <p:cNvSpPr>
            <a:spLocks noGrp="1"/>
          </p:cNvSpPr>
          <p:nvPr>
            <p:ph type="title"/>
          </p:nvPr>
        </p:nvSpPr>
        <p:spPr>
          <a:xfrm>
            <a:off x="628650" y="273844"/>
            <a:ext cx="7886700" cy="861240"/>
          </a:xfrm>
        </p:spPr>
        <p:txBody>
          <a:bodyPr/>
          <a:lstStyle/>
          <a:p>
            <a:r>
              <a:rPr lang="en-US" dirty="0"/>
              <a:t>Software Architecture </a:t>
            </a:r>
          </a:p>
        </p:txBody>
      </p:sp>
      <p:pic>
        <p:nvPicPr>
          <p:cNvPr id="4" name="Picture 3">
            <a:extLst>
              <a:ext uri="{FF2B5EF4-FFF2-40B4-BE49-F238E27FC236}">
                <a16:creationId xmlns:a16="http://schemas.microsoft.com/office/drawing/2014/main" id="{E786D9A5-C5C0-4251-B832-45CDF9C60DA6}"/>
              </a:ext>
            </a:extLst>
          </p:cNvPr>
          <p:cNvPicPr>
            <a:picLocks noChangeAspect="1"/>
          </p:cNvPicPr>
          <p:nvPr/>
        </p:nvPicPr>
        <p:blipFill>
          <a:blip r:embed="rId2"/>
          <a:stretch>
            <a:fillRect/>
          </a:stretch>
        </p:blipFill>
        <p:spPr>
          <a:xfrm>
            <a:off x="1870075" y="1135084"/>
            <a:ext cx="5403850" cy="3533754"/>
          </a:xfrm>
          <a:prstGeom prst="rect">
            <a:avLst/>
          </a:prstGeom>
        </p:spPr>
      </p:pic>
    </p:spTree>
    <p:extLst>
      <p:ext uri="{BB962C8B-B14F-4D97-AF65-F5344CB8AC3E}">
        <p14:creationId xmlns:p14="http://schemas.microsoft.com/office/powerpoint/2010/main" val="183288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65093F-A01F-4CC3-8F4D-612B9E0D39E7}"/>
              </a:ext>
            </a:extLst>
          </p:cNvPr>
          <p:cNvPicPr>
            <a:picLocks noChangeAspect="1"/>
          </p:cNvPicPr>
          <p:nvPr/>
        </p:nvPicPr>
        <p:blipFill>
          <a:blip r:embed="rId2"/>
          <a:stretch>
            <a:fillRect/>
          </a:stretch>
        </p:blipFill>
        <p:spPr>
          <a:xfrm>
            <a:off x="774700" y="223044"/>
            <a:ext cx="3568700" cy="4400595"/>
          </a:xfrm>
          <a:prstGeom prst="rect">
            <a:avLst/>
          </a:prstGeom>
        </p:spPr>
      </p:pic>
      <p:sp>
        <p:nvSpPr>
          <p:cNvPr id="2" name="Title 1"/>
          <p:cNvSpPr>
            <a:spLocks noGrp="1"/>
          </p:cNvSpPr>
          <p:nvPr>
            <p:ph type="title"/>
          </p:nvPr>
        </p:nvSpPr>
        <p:spPr>
          <a:xfrm>
            <a:off x="628650" y="36456"/>
            <a:ext cx="7886700" cy="994200"/>
          </a:xfrm>
        </p:spPr>
        <p:txBody>
          <a:bodyPr/>
          <a:lstStyle/>
          <a:p>
            <a:r>
              <a:rPr lang="en-US" sz="3200" dirty="0"/>
              <a:t>Web Services</a:t>
            </a:r>
          </a:p>
        </p:txBody>
      </p:sp>
      <p:sp>
        <p:nvSpPr>
          <p:cNvPr id="3" name="Footer Placeholder 2"/>
          <p:cNvSpPr>
            <a:spLocks noGrp="1"/>
          </p:cNvSpPr>
          <p:nvPr>
            <p:ph type="ftr" idx="11"/>
          </p:nvPr>
        </p:nvSpPr>
        <p:spPr/>
        <p:txBody>
          <a:bodyPr/>
          <a:lstStyle/>
          <a:p>
            <a:endParaRPr lang="en-US" dirty="0"/>
          </a:p>
        </p:txBody>
      </p:sp>
      <p:sp>
        <p:nvSpPr>
          <p:cNvPr id="12" name="TextBox 11">
            <a:extLst>
              <a:ext uri="{FF2B5EF4-FFF2-40B4-BE49-F238E27FC236}">
                <a16:creationId xmlns:a16="http://schemas.microsoft.com/office/drawing/2014/main" id="{7CAF9322-60EA-40F2-87E1-429022B4A3F6}"/>
              </a:ext>
            </a:extLst>
          </p:cNvPr>
          <p:cNvSpPr txBox="1"/>
          <p:nvPr/>
        </p:nvSpPr>
        <p:spPr>
          <a:xfrm>
            <a:off x="4343400" y="1083412"/>
            <a:ext cx="3835400" cy="3247043"/>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en-US" sz="2000" dirty="0"/>
              <a:t>Web Services allow different applications to communicate with each other regardless of platform, programming language or operating system</a:t>
            </a:r>
          </a:p>
          <a:p>
            <a:pPr marL="457200" indent="-457200">
              <a:spcBef>
                <a:spcPts val="600"/>
              </a:spcBef>
              <a:buFont typeface="Arial" panose="020B0604020202020204" pitchFamily="34" charset="0"/>
              <a:buChar char="•"/>
            </a:pPr>
            <a:r>
              <a:rPr lang="en-US" sz="2000" dirty="0"/>
              <a:t>Web Services rely on standards-based APIs and Service Oriented Architecture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D7B1B-184C-461B-9BB7-7199A6C89065}"/>
              </a:ext>
            </a:extLst>
          </p:cNvPr>
          <p:cNvSpPr>
            <a:spLocks noGrp="1"/>
          </p:cNvSpPr>
          <p:nvPr>
            <p:ph type="title"/>
          </p:nvPr>
        </p:nvSpPr>
        <p:spPr>
          <a:xfrm>
            <a:off x="2600325" y="0"/>
            <a:ext cx="5915025" cy="765572"/>
          </a:xfrm>
        </p:spPr>
        <p:txBody>
          <a:bodyPr/>
          <a:lstStyle/>
          <a:p>
            <a:r>
              <a:rPr lang="en-US" dirty="0"/>
              <a:t>APIs</a:t>
            </a:r>
          </a:p>
        </p:txBody>
      </p:sp>
      <p:sp>
        <p:nvSpPr>
          <p:cNvPr id="3" name="Content Placeholder 2">
            <a:extLst>
              <a:ext uri="{FF2B5EF4-FFF2-40B4-BE49-F238E27FC236}">
                <a16:creationId xmlns:a16="http://schemas.microsoft.com/office/drawing/2014/main" id="{6D552AEB-AEE8-4DE2-A7BE-08D3D58C4764}"/>
              </a:ext>
            </a:extLst>
          </p:cNvPr>
          <p:cNvSpPr>
            <a:spLocks noGrp="1"/>
          </p:cNvSpPr>
          <p:nvPr>
            <p:ph idx="1"/>
          </p:nvPr>
        </p:nvSpPr>
        <p:spPr>
          <a:xfrm>
            <a:off x="103983" y="330200"/>
            <a:ext cx="3420717" cy="4446857"/>
          </a:xfrm>
        </p:spPr>
        <p:txBody>
          <a:bodyPr>
            <a:normAutofit lnSpcReduction="10000"/>
          </a:bodyPr>
          <a:lstStyle/>
          <a:p>
            <a:pPr>
              <a:lnSpc>
                <a:spcPct val="100000"/>
              </a:lnSpc>
              <a:spcBef>
                <a:spcPts val="600"/>
              </a:spcBef>
            </a:pPr>
            <a:r>
              <a:rPr lang="en-US" sz="1600" dirty="0"/>
              <a:t>Programing code that governs how a web service can request information or services.  APIs define 3 primary elements:</a:t>
            </a:r>
          </a:p>
          <a:p>
            <a:pPr>
              <a:lnSpc>
                <a:spcPct val="100000"/>
              </a:lnSpc>
              <a:spcBef>
                <a:spcPts val="600"/>
              </a:spcBef>
            </a:pPr>
            <a:r>
              <a:rPr lang="en-US" sz="1600" b="1" dirty="0"/>
              <a:t>Access</a:t>
            </a:r>
            <a:r>
              <a:rPr lang="en-US" sz="1600" dirty="0"/>
              <a:t>: who is allowed to ask for data or services.</a:t>
            </a:r>
          </a:p>
          <a:p>
            <a:pPr>
              <a:lnSpc>
                <a:spcPct val="100000"/>
              </a:lnSpc>
              <a:spcBef>
                <a:spcPts val="600"/>
              </a:spcBef>
            </a:pPr>
            <a:r>
              <a:rPr lang="en-US" sz="1600" b="1" dirty="0"/>
              <a:t>Request</a:t>
            </a:r>
            <a:r>
              <a:rPr lang="en-US" sz="1600" dirty="0"/>
              <a:t>: what data or services can be asked for  (e.g., if I give you an address can you tell me how to get there?).  Requests have two main parts:</a:t>
            </a:r>
          </a:p>
          <a:p>
            <a:pPr lvl="1">
              <a:lnSpc>
                <a:spcPct val="100000"/>
              </a:lnSpc>
              <a:spcBef>
                <a:spcPts val="600"/>
              </a:spcBef>
            </a:pPr>
            <a:r>
              <a:rPr lang="en-US" sz="1050" b="1" dirty="0"/>
              <a:t>Methods</a:t>
            </a:r>
            <a:r>
              <a:rPr lang="en-US" sz="1050" dirty="0"/>
              <a:t>: the type of questions you can ask, assuming you have access (it also defines the type of responses available).</a:t>
            </a:r>
          </a:p>
          <a:p>
            <a:pPr lvl="1">
              <a:lnSpc>
                <a:spcPct val="100000"/>
              </a:lnSpc>
              <a:spcBef>
                <a:spcPts val="600"/>
              </a:spcBef>
            </a:pPr>
            <a:r>
              <a:rPr lang="en-US" sz="1050" b="1" dirty="0"/>
              <a:t>Parameters</a:t>
            </a:r>
            <a:r>
              <a:rPr lang="en-US" sz="1050" dirty="0"/>
              <a:t>: additional details you can include in the question or response.</a:t>
            </a:r>
          </a:p>
          <a:p>
            <a:pPr>
              <a:lnSpc>
                <a:spcPct val="100000"/>
              </a:lnSpc>
              <a:spcBef>
                <a:spcPts val="600"/>
              </a:spcBef>
            </a:pPr>
            <a:r>
              <a:rPr lang="en-US" sz="1600" b="1" dirty="0"/>
              <a:t>Response</a:t>
            </a:r>
            <a:r>
              <a:rPr lang="en-US" sz="1600" dirty="0"/>
              <a:t>: the data or service for your request.</a:t>
            </a:r>
          </a:p>
          <a:p>
            <a:endParaRPr lang="en-US" sz="1600" dirty="0"/>
          </a:p>
        </p:txBody>
      </p:sp>
      <p:sp>
        <p:nvSpPr>
          <p:cNvPr id="4" name="Slide Number Placeholder 3">
            <a:extLst>
              <a:ext uri="{FF2B5EF4-FFF2-40B4-BE49-F238E27FC236}">
                <a16:creationId xmlns:a16="http://schemas.microsoft.com/office/drawing/2014/main" id="{281619C4-BC53-43CE-A9F8-95DECC212BD1}"/>
              </a:ext>
            </a:extLst>
          </p:cNvPr>
          <p:cNvSpPr>
            <a:spLocks noGrp="1"/>
          </p:cNvSpPr>
          <p:nvPr>
            <p:ph type="sldNum" sz="quarter" idx="12"/>
          </p:nvPr>
        </p:nvSpPr>
        <p:spPr/>
        <p:txBody>
          <a:bodyPr/>
          <a:lstStyle/>
          <a:p>
            <a:fld id="{B3C9C5E9-1746-4F20-AD12-CD102FD25AD3}" type="slidenum">
              <a:rPr lang="en-US" smtClean="0"/>
              <a:pPr/>
              <a:t>34</a:t>
            </a:fld>
            <a:endParaRPr lang="en-US"/>
          </a:p>
        </p:txBody>
      </p:sp>
      <p:pic>
        <p:nvPicPr>
          <p:cNvPr id="5" name="Picture 4">
            <a:extLst>
              <a:ext uri="{FF2B5EF4-FFF2-40B4-BE49-F238E27FC236}">
                <a16:creationId xmlns:a16="http://schemas.microsoft.com/office/drawing/2014/main" id="{138FEA19-F79B-4F38-834E-5C4AB6599797}"/>
              </a:ext>
            </a:extLst>
          </p:cNvPr>
          <p:cNvPicPr>
            <a:picLocks noChangeAspect="1"/>
          </p:cNvPicPr>
          <p:nvPr/>
        </p:nvPicPr>
        <p:blipFill>
          <a:blip r:embed="rId3"/>
          <a:stretch>
            <a:fillRect/>
          </a:stretch>
        </p:blipFill>
        <p:spPr>
          <a:xfrm>
            <a:off x="3773773" y="839631"/>
            <a:ext cx="4682553" cy="2166641"/>
          </a:xfrm>
          <a:prstGeom prst="rect">
            <a:avLst/>
          </a:prstGeom>
        </p:spPr>
      </p:pic>
      <p:sp>
        <p:nvSpPr>
          <p:cNvPr id="6" name="Rectangle 5">
            <a:extLst>
              <a:ext uri="{FF2B5EF4-FFF2-40B4-BE49-F238E27FC236}">
                <a16:creationId xmlns:a16="http://schemas.microsoft.com/office/drawing/2014/main" id="{0FBD52D2-738A-41F0-BF8D-4EC5DC0AA76A}"/>
              </a:ext>
            </a:extLst>
          </p:cNvPr>
          <p:cNvSpPr/>
          <p:nvPr/>
        </p:nvSpPr>
        <p:spPr>
          <a:xfrm>
            <a:off x="3670751" y="2982159"/>
            <a:ext cx="4982368" cy="1785104"/>
          </a:xfrm>
          <a:prstGeom prst="rect">
            <a:avLst/>
          </a:prstGeom>
        </p:spPr>
        <p:txBody>
          <a:bodyPr wrap="square">
            <a:spAutoFit/>
          </a:bodyPr>
          <a:lstStyle/>
          <a:p>
            <a:r>
              <a:rPr lang="en-US" sz="1100" dirty="0"/>
              <a:t>The map we left her and the fact that the coffee shop was open gave her </a:t>
            </a:r>
            <a:r>
              <a:rPr lang="en-US" sz="1100" b="1" dirty="0"/>
              <a:t>access</a:t>
            </a:r>
            <a:r>
              <a:rPr lang="en-US" sz="1100" dirty="0"/>
              <a:t> to the API.</a:t>
            </a:r>
          </a:p>
          <a:p>
            <a:r>
              <a:rPr lang="en-US" sz="1100" dirty="0"/>
              <a:t>When she got to the coffee shop, she had access to the menu with all the different options.  She knew what you can ask for (</a:t>
            </a:r>
            <a:r>
              <a:rPr lang="en-US" sz="1100" b="1" dirty="0"/>
              <a:t>methods</a:t>
            </a:r>
            <a:r>
              <a:rPr lang="en-US" sz="1100" dirty="0"/>
              <a:t>) and the options and details (</a:t>
            </a:r>
            <a:r>
              <a:rPr lang="en-US" sz="1100" b="1" dirty="0"/>
              <a:t>parameters</a:t>
            </a:r>
            <a:r>
              <a:rPr lang="en-US" sz="1100" dirty="0"/>
              <a:t>).  This told her how to place her </a:t>
            </a:r>
            <a:r>
              <a:rPr lang="en-US" sz="1100" b="1" dirty="0"/>
              <a:t>request</a:t>
            </a:r>
            <a:r>
              <a:rPr lang="en-US" sz="1100" dirty="0"/>
              <a:t> for food.  Once Rachel placed her </a:t>
            </a:r>
            <a:r>
              <a:rPr lang="en-US" sz="1100" b="1" dirty="0"/>
              <a:t>request</a:t>
            </a:r>
            <a:r>
              <a:rPr lang="en-US" sz="1100" dirty="0"/>
              <a:t>, the barista played the role of the </a:t>
            </a:r>
            <a:r>
              <a:rPr lang="en-US" sz="1100" b="1" dirty="0"/>
              <a:t>API</a:t>
            </a:r>
            <a:r>
              <a:rPr lang="en-US" sz="1100" dirty="0"/>
              <a:t> and sent a message to the kitchen.</a:t>
            </a:r>
          </a:p>
          <a:p>
            <a:r>
              <a:rPr lang="en-US" sz="1100" dirty="0"/>
              <a:t>Rachel then just had to wait for the </a:t>
            </a:r>
            <a:r>
              <a:rPr lang="en-US" sz="1100" b="1" dirty="0"/>
              <a:t>response </a:t>
            </a:r>
            <a:r>
              <a:rPr lang="en-US" sz="1100" dirty="0"/>
              <a:t>in the form of food and beverage, which the barista, acting as the </a:t>
            </a:r>
            <a:r>
              <a:rPr lang="en-US" sz="1100" b="1" dirty="0"/>
              <a:t>API</a:t>
            </a:r>
            <a:r>
              <a:rPr lang="en-US" sz="1100" dirty="0"/>
              <a:t>, delivered to her with a smile (nice folks at The Grind).</a:t>
            </a:r>
          </a:p>
        </p:txBody>
      </p:sp>
      <p:sp>
        <p:nvSpPr>
          <p:cNvPr id="7" name="Footer Placeholder 6">
            <a:extLst>
              <a:ext uri="{FF2B5EF4-FFF2-40B4-BE49-F238E27FC236}">
                <a16:creationId xmlns:a16="http://schemas.microsoft.com/office/drawing/2014/main" id="{62546E1D-4050-4CC5-B5CE-C8B8F3FFB912}"/>
              </a:ext>
            </a:extLst>
          </p:cNvPr>
          <p:cNvSpPr>
            <a:spLocks noGrp="1"/>
          </p:cNvSpPr>
          <p:nvPr>
            <p:ph type="ftr" sz="quarter" idx="11"/>
          </p:nvPr>
        </p:nvSpPr>
        <p:spPr/>
        <p:txBody>
          <a:bodyPr/>
          <a:lstStyle/>
          <a:p>
            <a:r>
              <a:rPr lang="en-US"/>
              <a:t>Certified Cloud Security Professional	</a:t>
            </a:r>
            <a:endParaRPr lang="en-US" dirty="0"/>
          </a:p>
        </p:txBody>
      </p:sp>
    </p:spTree>
    <p:extLst>
      <p:ext uri="{BB962C8B-B14F-4D97-AF65-F5344CB8AC3E}">
        <p14:creationId xmlns:p14="http://schemas.microsoft.com/office/powerpoint/2010/main" val="2660861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Architecture</a:t>
            </a:r>
          </a:p>
        </p:txBody>
      </p:sp>
      <p:sp>
        <p:nvSpPr>
          <p:cNvPr id="3" name="Footer Placeholder 2"/>
          <p:cNvSpPr>
            <a:spLocks noGrp="1"/>
          </p:cNvSpPr>
          <p:nvPr>
            <p:ph type="ftr" sz="quarter" idx="11"/>
          </p:nvPr>
        </p:nvSpPr>
        <p:spPr/>
        <p:txBody>
          <a:bodyPr/>
          <a:lstStyle/>
          <a:p>
            <a:r>
              <a:rPr lang="en-US" dirty="0"/>
              <a:t>Course name</a:t>
            </a:r>
          </a:p>
        </p:txBody>
      </p:sp>
      <p:pic>
        <p:nvPicPr>
          <p:cNvPr id="4100" name="Picture 4"/>
          <p:cNvPicPr>
            <a:picLocks noChangeAspect="1" noChangeArrowheads="1"/>
          </p:cNvPicPr>
          <p:nvPr/>
        </p:nvPicPr>
        <p:blipFill>
          <a:blip r:embed="rId2" cstate="print"/>
          <a:srcRect/>
          <a:stretch>
            <a:fillRect/>
          </a:stretch>
        </p:blipFill>
        <p:spPr bwMode="auto">
          <a:xfrm>
            <a:off x="1885950" y="1200150"/>
            <a:ext cx="4950619" cy="2945448"/>
          </a:xfrm>
          <a:prstGeom prst="rect">
            <a:avLst/>
          </a:prstGeom>
          <a:noFill/>
          <a:ln w="9525">
            <a:noFill/>
            <a:miter lim="800000"/>
            <a:headEnd/>
            <a:tailEnd/>
          </a:ln>
        </p:spPr>
      </p:pic>
      <p:sp>
        <p:nvSpPr>
          <p:cNvPr id="11" name="Rectangle 10"/>
          <p:cNvSpPr/>
          <p:nvPr/>
        </p:nvSpPr>
        <p:spPr>
          <a:xfrm>
            <a:off x="1714500" y="4400550"/>
            <a:ext cx="5029200" cy="230832"/>
          </a:xfrm>
          <a:prstGeom prst="rect">
            <a:avLst/>
          </a:prstGeom>
        </p:spPr>
        <p:txBody>
          <a:bodyPr wrap="square">
            <a:spAutoFit/>
          </a:bodyPr>
          <a:lstStyle/>
          <a:p>
            <a:r>
              <a:rPr lang="en-US" sz="900" dirty="0"/>
              <a:t>https://www.pinterest.com/backboneforbigd/sme/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p:txBody>
          <a:bodyPr/>
          <a:lstStyle/>
          <a:p>
            <a:r>
              <a:rPr lang="en-US" dirty="0"/>
              <a:t>Secure Modes of Operation</a:t>
            </a:r>
          </a:p>
        </p:txBody>
      </p:sp>
    </p:spTree>
    <p:extLst>
      <p:ext uri="{BB962C8B-B14F-4D97-AF65-F5344CB8AC3E}">
        <p14:creationId xmlns:p14="http://schemas.microsoft.com/office/powerpoint/2010/main" val="2726204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215"/>
          <p:cNvSpPr txBox="1">
            <a:spLocks noGrp="1"/>
          </p:cNvSpPr>
          <p:nvPr>
            <p:ph type="sldNum" idx="12"/>
          </p:nvPr>
        </p:nvSpPr>
        <p:spPr>
          <a:xfrm>
            <a:off x="5541818" y="5446059"/>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37</a:t>
            </a:fld>
            <a:endParaRPr/>
          </a:p>
        </p:txBody>
      </p:sp>
      <p:sp>
        <p:nvSpPr>
          <p:cNvPr id="1678" name="Google Shape;1678;p215"/>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Autofit/>
          </a:bodyPr>
          <a:lstStyle/>
          <a:p>
            <a:pPr marL="152400" marR="0" lvl="0" indent="-165100" algn="l" rtl="0">
              <a:lnSpc>
                <a:spcPct val="90000"/>
              </a:lnSpc>
              <a:spcBef>
                <a:spcPts val="0"/>
              </a:spcBef>
              <a:spcAft>
                <a:spcPts val="0"/>
              </a:spcAft>
              <a:buClr>
                <a:schemeClr val="dk1"/>
              </a:buClr>
              <a:buSzPts val="2600"/>
              <a:buFont typeface="Arial"/>
              <a:buChar char="•"/>
            </a:pPr>
            <a:r>
              <a:rPr lang="en" sz="2600" b="0" i="0" u="none" strike="noStrike" cap="none">
                <a:solidFill>
                  <a:schemeClr val="dk1"/>
                </a:solidFill>
                <a:latin typeface="Calibri"/>
                <a:ea typeface="Calibri"/>
                <a:cs typeface="Calibri"/>
                <a:sym typeface="Calibri"/>
              </a:rPr>
              <a:t>Single State</a:t>
            </a:r>
            <a:endParaRPr sz="1200"/>
          </a:p>
          <a:p>
            <a:pPr marL="152400" marR="0" lvl="0" indent="-165100" algn="l" rtl="0">
              <a:lnSpc>
                <a:spcPct val="90000"/>
              </a:lnSpc>
              <a:spcBef>
                <a:spcPts val="700"/>
              </a:spcBef>
              <a:spcAft>
                <a:spcPts val="0"/>
              </a:spcAft>
              <a:buClr>
                <a:schemeClr val="dk1"/>
              </a:buClr>
              <a:buSzPts val="2600"/>
              <a:buFont typeface="Arial"/>
              <a:buChar char="•"/>
            </a:pPr>
            <a:r>
              <a:rPr lang="en" sz="2600" b="0" i="0" u="none" strike="noStrike" cap="none">
                <a:solidFill>
                  <a:schemeClr val="dk1"/>
                </a:solidFill>
                <a:latin typeface="Calibri"/>
                <a:ea typeface="Calibri"/>
                <a:cs typeface="Calibri"/>
                <a:sym typeface="Calibri"/>
              </a:rPr>
              <a:t>Multi State</a:t>
            </a:r>
            <a:endParaRPr sz="1200"/>
          </a:p>
          <a:p>
            <a:pPr marL="152400" marR="0" lvl="0" indent="-165100" algn="l" rtl="0">
              <a:lnSpc>
                <a:spcPct val="90000"/>
              </a:lnSpc>
              <a:spcBef>
                <a:spcPts val="700"/>
              </a:spcBef>
              <a:spcAft>
                <a:spcPts val="0"/>
              </a:spcAft>
              <a:buClr>
                <a:schemeClr val="dk1"/>
              </a:buClr>
              <a:buSzPts val="2600"/>
              <a:buFont typeface="Arial"/>
              <a:buChar char="•"/>
            </a:pPr>
            <a:r>
              <a:rPr lang="en" sz="2600" b="0" i="0" u="none" strike="noStrike" cap="none">
                <a:solidFill>
                  <a:schemeClr val="dk1"/>
                </a:solidFill>
                <a:latin typeface="Calibri"/>
                <a:ea typeface="Calibri"/>
                <a:cs typeface="Calibri"/>
                <a:sym typeface="Calibri"/>
              </a:rPr>
              <a:t>Compartmented</a:t>
            </a:r>
            <a:endParaRPr sz="1200"/>
          </a:p>
          <a:p>
            <a:pPr marL="152400" marR="0" lvl="0" indent="-165100" algn="l" rtl="0">
              <a:lnSpc>
                <a:spcPct val="90000"/>
              </a:lnSpc>
              <a:spcBef>
                <a:spcPts val="700"/>
              </a:spcBef>
              <a:spcAft>
                <a:spcPts val="1600"/>
              </a:spcAft>
              <a:buClr>
                <a:schemeClr val="dk1"/>
              </a:buClr>
              <a:buSzPts val="2600"/>
              <a:buFont typeface="Arial"/>
              <a:buChar char="•"/>
            </a:pPr>
            <a:r>
              <a:rPr lang="en" sz="2600" b="0" i="0" u="none" strike="noStrike" cap="none">
                <a:solidFill>
                  <a:schemeClr val="dk1"/>
                </a:solidFill>
                <a:latin typeface="Calibri"/>
                <a:ea typeface="Calibri"/>
                <a:cs typeface="Calibri"/>
                <a:sym typeface="Calibri"/>
              </a:rPr>
              <a:t>Dedicated</a:t>
            </a:r>
            <a:endParaRPr sz="1200"/>
          </a:p>
        </p:txBody>
      </p:sp>
      <p:sp>
        <p:nvSpPr>
          <p:cNvPr id="1679" name="Google Shape;1679;p215"/>
          <p:cNvSpPr txBox="1"/>
          <p:nvPr/>
        </p:nvSpPr>
        <p:spPr>
          <a:xfrm>
            <a:off x="2563091" y="605118"/>
            <a:ext cx="5357100" cy="387000"/>
          </a:xfrm>
          <a:prstGeom prst="rect">
            <a:avLst/>
          </a:prstGeom>
          <a:noFill/>
          <a:ln>
            <a:noFill/>
          </a:ln>
        </p:spPr>
        <p:txBody>
          <a:bodyPr spcFirstLastPara="1" wrap="square" lIns="75575" tIns="37775" rIns="75575" bIns="37775" anchor="t" anchorCtr="0">
            <a:noAutofit/>
          </a:bodyPr>
          <a:lstStyle/>
          <a:p>
            <a:pPr marL="0" marR="0" lvl="0" indent="0" algn="r" rtl="0">
              <a:spcBef>
                <a:spcPts val="0"/>
              </a:spcBef>
              <a:spcAft>
                <a:spcPts val="0"/>
              </a:spcAft>
              <a:buNone/>
            </a:pPr>
            <a:r>
              <a:rPr lang="en" sz="2600">
                <a:solidFill>
                  <a:schemeClr val="dk1"/>
                </a:solidFill>
                <a:latin typeface="Calibri"/>
                <a:ea typeface="Calibri"/>
                <a:cs typeface="Calibri"/>
                <a:sym typeface="Calibri"/>
              </a:rPr>
              <a:t>Secure Modes of Operation</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216"/>
          <p:cNvSpPr txBox="1">
            <a:spLocks noGrp="1"/>
          </p:cNvSpPr>
          <p:nvPr>
            <p:ph type="title"/>
          </p:nvPr>
        </p:nvSpPr>
        <p:spPr>
          <a:xfrm>
            <a:off x="-346364" y="2823882"/>
            <a:ext cx="2874900" cy="7647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Multi-state</a:t>
            </a:r>
            <a:endParaRPr sz="1200"/>
          </a:p>
        </p:txBody>
      </p:sp>
      <p:pic>
        <p:nvPicPr>
          <p:cNvPr id="1685" name="Google Shape;1685;p216"/>
          <p:cNvPicPr preferRelativeResize="0">
            <a:picLocks noGrp="1"/>
          </p:cNvPicPr>
          <p:nvPr>
            <p:ph type="body" idx="1"/>
          </p:nvPr>
        </p:nvPicPr>
        <p:blipFill rotWithShape="1">
          <a:blip r:embed="rId3">
            <a:alphaModFix/>
          </a:blip>
          <a:srcRect/>
          <a:stretch/>
        </p:blipFill>
        <p:spPr>
          <a:xfrm>
            <a:off x="3240157" y="453838"/>
            <a:ext cx="4198800" cy="4154700"/>
          </a:xfrm>
          <a:prstGeom prst="rect">
            <a:avLst/>
          </a:prstGeom>
          <a:noFill/>
          <a:ln>
            <a:noFill/>
          </a:ln>
        </p:spPr>
      </p:pic>
      <p:sp>
        <p:nvSpPr>
          <p:cNvPr id="1686" name="Google Shape;1686;p216"/>
          <p:cNvSpPr/>
          <p:nvPr/>
        </p:nvSpPr>
        <p:spPr>
          <a:xfrm>
            <a:off x="365315" y="1284373"/>
            <a:ext cx="2685900" cy="4308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3000">
                <a:solidFill>
                  <a:schemeClr val="dk1"/>
                </a:solidFill>
                <a:latin typeface="Calibri"/>
                <a:ea typeface="Calibri"/>
                <a:cs typeface="Calibri"/>
                <a:sym typeface="Calibri"/>
              </a:rPr>
              <a:t>Single State </a:t>
            </a:r>
            <a:endParaRPr sz="1200"/>
          </a:p>
        </p:txBody>
      </p:sp>
      <p:sp>
        <p:nvSpPr>
          <p:cNvPr id="1687" name="Google Shape;1687;p21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17"/>
          <p:cNvSpPr txBox="1">
            <a:spLocks noGrp="1"/>
          </p:cNvSpPr>
          <p:nvPr>
            <p:ph type="title"/>
          </p:nvPr>
        </p:nvSpPr>
        <p:spPr>
          <a:xfrm>
            <a:off x="397565" y="1306592"/>
            <a:ext cx="3468900" cy="764700"/>
          </a:xfrm>
          <a:prstGeom prst="rect">
            <a:avLst/>
          </a:prstGeom>
          <a:noFill/>
          <a:ln>
            <a:noFill/>
          </a:ln>
        </p:spPr>
        <p:txBody>
          <a:bodyPr spcFirstLastPara="1" wrap="square" lIns="75575" tIns="37775" rIns="75575" bIns="37775" anchor="ctr" anchorCtr="0">
            <a:noAutofit/>
          </a:bodyPr>
          <a:lstStyle/>
          <a:p>
            <a:pPr marL="0" marR="0" lvl="0" indent="0" algn="ctr" rtl="0">
              <a:lnSpc>
                <a:spcPct val="90000"/>
              </a:lnSpc>
              <a:spcBef>
                <a:spcPts val="0"/>
              </a:spcBef>
              <a:spcAft>
                <a:spcPts val="0"/>
              </a:spcAft>
              <a:buClr>
                <a:schemeClr val="dk1"/>
              </a:buClr>
              <a:buSzPts val="2500"/>
              <a:buFont typeface="Calibri"/>
              <a:buNone/>
            </a:pPr>
            <a:r>
              <a:rPr lang="en" sz="2500" b="0" i="0" u="none" strike="noStrike" cap="none">
                <a:solidFill>
                  <a:schemeClr val="dk1"/>
                </a:solidFill>
                <a:latin typeface="Calibri"/>
                <a:ea typeface="Calibri"/>
                <a:cs typeface="Calibri"/>
                <a:sym typeface="Calibri"/>
              </a:rPr>
              <a:t>Compartmented</a:t>
            </a:r>
            <a:endParaRPr sz="1200"/>
          </a:p>
        </p:txBody>
      </p:sp>
      <p:pic>
        <p:nvPicPr>
          <p:cNvPr id="1693" name="Google Shape;1693;p217"/>
          <p:cNvPicPr preferRelativeResize="0">
            <a:picLocks noGrp="1"/>
          </p:cNvPicPr>
          <p:nvPr>
            <p:ph type="body" idx="1"/>
          </p:nvPr>
        </p:nvPicPr>
        <p:blipFill rotWithShape="1">
          <a:blip r:embed="rId3">
            <a:alphaModFix/>
          </a:blip>
          <a:srcRect/>
          <a:stretch/>
        </p:blipFill>
        <p:spPr>
          <a:xfrm>
            <a:off x="4353349" y="2495550"/>
            <a:ext cx="3123900" cy="2183400"/>
          </a:xfrm>
          <a:prstGeom prst="rect">
            <a:avLst/>
          </a:prstGeom>
          <a:noFill/>
          <a:ln>
            <a:noFill/>
          </a:ln>
        </p:spPr>
      </p:pic>
      <p:pic>
        <p:nvPicPr>
          <p:cNvPr id="1694" name="Google Shape;1694;p217"/>
          <p:cNvPicPr preferRelativeResize="0"/>
          <p:nvPr/>
        </p:nvPicPr>
        <p:blipFill rotWithShape="1">
          <a:blip r:embed="rId4">
            <a:alphaModFix/>
          </a:blip>
          <a:srcRect/>
          <a:stretch/>
        </p:blipFill>
        <p:spPr>
          <a:xfrm>
            <a:off x="4353349" y="66650"/>
            <a:ext cx="3285139" cy="2416775"/>
          </a:xfrm>
          <a:prstGeom prst="rect">
            <a:avLst/>
          </a:prstGeom>
          <a:noFill/>
          <a:ln>
            <a:noFill/>
          </a:ln>
        </p:spPr>
      </p:pic>
      <p:sp>
        <p:nvSpPr>
          <p:cNvPr id="1695" name="Google Shape;1695;p217"/>
          <p:cNvSpPr txBox="1"/>
          <p:nvPr/>
        </p:nvSpPr>
        <p:spPr>
          <a:xfrm>
            <a:off x="397565" y="3176868"/>
            <a:ext cx="3468900" cy="764700"/>
          </a:xfrm>
          <a:prstGeom prst="rect">
            <a:avLst/>
          </a:prstGeom>
          <a:noFill/>
          <a:ln>
            <a:noFill/>
          </a:ln>
        </p:spPr>
        <p:txBody>
          <a:bodyPr spcFirstLastPara="1" wrap="square" lIns="62350" tIns="31175" rIns="62350" bIns="31175" anchor="t" anchorCtr="0">
            <a:noAutofit/>
          </a:bodyPr>
          <a:lstStyle/>
          <a:p>
            <a:pPr marL="0" marR="0" lvl="0" indent="0" algn="ctr" rtl="0">
              <a:spcBef>
                <a:spcPts val="0"/>
              </a:spcBef>
              <a:spcAft>
                <a:spcPts val="0"/>
              </a:spcAft>
              <a:buClr>
                <a:schemeClr val="dk1"/>
              </a:buClr>
              <a:buSzPts val="2500"/>
              <a:buFont typeface="Calibri"/>
              <a:buNone/>
            </a:pPr>
            <a:r>
              <a:rPr lang="en" sz="2500" b="0" i="0">
                <a:solidFill>
                  <a:schemeClr val="dk1"/>
                </a:solidFill>
                <a:latin typeface="Calibri"/>
                <a:ea typeface="Calibri"/>
                <a:cs typeface="Calibri"/>
                <a:sym typeface="Calibri"/>
              </a:rPr>
              <a:t>Dedicated</a:t>
            </a:r>
            <a:endParaRPr sz="1200"/>
          </a:p>
        </p:txBody>
      </p:sp>
      <p:sp>
        <p:nvSpPr>
          <p:cNvPr id="1696" name="Google Shape;1696;p21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62C55-57B7-4043-B745-BCBF0838516B}"/>
              </a:ext>
            </a:extLst>
          </p:cNvPr>
          <p:cNvSpPr>
            <a:spLocks noGrp="1"/>
          </p:cNvSpPr>
          <p:nvPr>
            <p:ph type="title"/>
          </p:nvPr>
        </p:nvSpPr>
        <p:spPr/>
        <p:txBody>
          <a:bodyPr/>
          <a:lstStyle/>
          <a:p>
            <a:r>
              <a:rPr lang="en-US" dirty="0"/>
              <a:t>Security Models </a:t>
            </a:r>
          </a:p>
        </p:txBody>
      </p:sp>
    </p:spTree>
    <p:extLst>
      <p:ext uri="{BB962C8B-B14F-4D97-AF65-F5344CB8AC3E}">
        <p14:creationId xmlns:p14="http://schemas.microsoft.com/office/powerpoint/2010/main" val="4069115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218"/>
          <p:cNvPicPr preferRelativeResize="0"/>
          <p:nvPr/>
        </p:nvPicPr>
        <p:blipFill rotWithShape="1">
          <a:blip r:embed="rId3">
            <a:alphaModFix/>
          </a:blip>
          <a:srcRect/>
          <a:stretch/>
        </p:blipFill>
        <p:spPr>
          <a:xfrm>
            <a:off x="4949724" y="129050"/>
            <a:ext cx="3381725" cy="4351343"/>
          </a:xfrm>
          <a:prstGeom prst="rect">
            <a:avLst/>
          </a:prstGeom>
          <a:noFill/>
          <a:ln>
            <a:noFill/>
          </a:ln>
        </p:spPr>
      </p:pic>
      <p:sp>
        <p:nvSpPr>
          <p:cNvPr id="1702" name="Google Shape;1702;p218"/>
          <p:cNvSpPr txBox="1">
            <a:spLocks noGrp="1"/>
          </p:cNvSpPr>
          <p:nvPr>
            <p:ph type="title"/>
          </p:nvPr>
        </p:nvSpPr>
        <p:spPr>
          <a:xfrm>
            <a:off x="831273" y="1212835"/>
            <a:ext cx="3381600" cy="764700"/>
          </a:xfrm>
          <a:prstGeom prst="rect">
            <a:avLst/>
          </a:prstGeom>
          <a:noFill/>
          <a:ln>
            <a:noFill/>
          </a:ln>
        </p:spPr>
        <p:txBody>
          <a:bodyPr spcFirstLastPara="1" wrap="square" lIns="75575" tIns="37775" rIns="75575" bIns="37775" anchor="ctr" anchorCtr="0">
            <a:noAutofit/>
          </a:bodyPr>
          <a:lstStyle/>
          <a:p>
            <a:pPr marL="0" marR="0" lvl="0" indent="0" algn="l" rtl="0">
              <a:lnSpc>
                <a:spcPct val="90000"/>
              </a:lnSpc>
              <a:spcBef>
                <a:spcPts val="0"/>
              </a:spcBef>
              <a:spcAft>
                <a:spcPts val="0"/>
              </a:spcAft>
              <a:buClr>
                <a:schemeClr val="dk1"/>
              </a:buClr>
              <a:buSzPts val="2700"/>
              <a:buFont typeface="Calibri"/>
              <a:buNone/>
            </a:pPr>
            <a:r>
              <a:rPr lang="en" sz="2700" b="0" i="0" u="none" strike="noStrike" cap="none">
                <a:solidFill>
                  <a:schemeClr val="dk1"/>
                </a:solidFill>
                <a:latin typeface="Calibri"/>
                <a:ea typeface="Calibri"/>
                <a:cs typeface="Calibri"/>
                <a:sym typeface="Calibri"/>
              </a:rPr>
              <a:t>Single State Compartmented</a:t>
            </a:r>
            <a:endParaRPr sz="1200"/>
          </a:p>
        </p:txBody>
      </p:sp>
      <p:sp>
        <p:nvSpPr>
          <p:cNvPr id="1703" name="Google Shape;1703;p218"/>
          <p:cNvSpPr txBox="1"/>
          <p:nvPr/>
        </p:nvSpPr>
        <p:spPr>
          <a:xfrm>
            <a:off x="484909" y="3025588"/>
            <a:ext cx="3550800" cy="764700"/>
          </a:xfrm>
          <a:prstGeom prst="rect">
            <a:avLst/>
          </a:prstGeom>
          <a:noFill/>
          <a:ln>
            <a:noFill/>
          </a:ln>
        </p:spPr>
        <p:txBody>
          <a:bodyPr spcFirstLastPara="1" wrap="square" lIns="62350" tIns="31175" rIns="62350" bIns="31175" anchor="t" anchorCtr="0">
            <a:noAutofit/>
          </a:bodyPr>
          <a:lstStyle/>
          <a:p>
            <a:pPr marL="0" marR="0" lvl="0" indent="0" algn="ctr" rtl="0">
              <a:spcBef>
                <a:spcPts val="0"/>
              </a:spcBef>
              <a:spcAft>
                <a:spcPts val="0"/>
              </a:spcAft>
              <a:buClr>
                <a:schemeClr val="dk1"/>
              </a:buClr>
              <a:buSzPts val="2900"/>
              <a:buFont typeface="Calibri"/>
              <a:buNone/>
            </a:pPr>
            <a:r>
              <a:rPr lang="en" sz="2900" b="0" i="0">
                <a:solidFill>
                  <a:schemeClr val="dk1"/>
                </a:solidFill>
                <a:latin typeface="Calibri"/>
                <a:ea typeface="Calibri"/>
                <a:cs typeface="Calibri"/>
                <a:sym typeface="Calibri"/>
              </a:rPr>
              <a:t>Single State Dedicated</a:t>
            </a:r>
            <a:endParaRPr sz="1200"/>
          </a:p>
        </p:txBody>
      </p:sp>
      <p:sp>
        <p:nvSpPr>
          <p:cNvPr id="1704" name="Google Shape;1704;p21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19"/>
          <p:cNvSpPr txBox="1">
            <a:spLocks noGrp="1"/>
          </p:cNvSpPr>
          <p:nvPr>
            <p:ph type="title"/>
          </p:nvPr>
        </p:nvSpPr>
        <p:spPr>
          <a:xfrm>
            <a:off x="229706" y="844670"/>
            <a:ext cx="4447800" cy="764700"/>
          </a:xfrm>
          <a:prstGeom prst="rect">
            <a:avLst/>
          </a:prstGeom>
          <a:noFill/>
          <a:ln>
            <a:noFill/>
          </a:ln>
        </p:spPr>
        <p:txBody>
          <a:bodyPr spcFirstLastPara="1" wrap="square" lIns="75575" tIns="37775" rIns="75575" bIns="37775" anchor="ctr" anchorCtr="0">
            <a:noAutofit/>
          </a:bodyPr>
          <a:lstStyle/>
          <a:p>
            <a:pPr marL="0" marR="0" lvl="0" indent="0" algn="ct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Multi-State, Comparted</a:t>
            </a:r>
            <a:endParaRPr sz="1200"/>
          </a:p>
        </p:txBody>
      </p:sp>
      <p:pic>
        <p:nvPicPr>
          <p:cNvPr id="1710" name="Google Shape;1710;p219"/>
          <p:cNvPicPr preferRelativeResize="0">
            <a:picLocks noGrp="1"/>
          </p:cNvPicPr>
          <p:nvPr>
            <p:ph type="body" idx="1"/>
          </p:nvPr>
        </p:nvPicPr>
        <p:blipFill rotWithShape="1">
          <a:blip r:embed="rId3">
            <a:alphaModFix/>
          </a:blip>
          <a:srcRect/>
          <a:stretch/>
        </p:blipFill>
        <p:spPr>
          <a:xfrm>
            <a:off x="170195" y="1609385"/>
            <a:ext cx="4401900" cy="3055800"/>
          </a:xfrm>
          <a:prstGeom prst="rect">
            <a:avLst/>
          </a:prstGeom>
          <a:noFill/>
          <a:ln>
            <a:noFill/>
          </a:ln>
        </p:spPr>
      </p:pic>
      <p:pic>
        <p:nvPicPr>
          <p:cNvPr id="1711" name="Google Shape;1711;p219"/>
          <p:cNvPicPr preferRelativeResize="0"/>
          <p:nvPr/>
        </p:nvPicPr>
        <p:blipFill rotWithShape="1">
          <a:blip r:embed="rId4">
            <a:alphaModFix/>
          </a:blip>
          <a:srcRect/>
          <a:stretch/>
        </p:blipFill>
        <p:spPr>
          <a:xfrm>
            <a:off x="4448527" y="1502884"/>
            <a:ext cx="4328235" cy="3055804"/>
          </a:xfrm>
          <a:prstGeom prst="rect">
            <a:avLst/>
          </a:prstGeom>
          <a:noFill/>
          <a:ln>
            <a:noFill/>
          </a:ln>
        </p:spPr>
      </p:pic>
      <p:sp>
        <p:nvSpPr>
          <p:cNvPr id="1712" name="Google Shape;1712;p219"/>
          <p:cNvSpPr txBox="1"/>
          <p:nvPr/>
        </p:nvSpPr>
        <p:spPr>
          <a:xfrm>
            <a:off x="4911582" y="951184"/>
            <a:ext cx="3960300" cy="551700"/>
          </a:xfrm>
          <a:prstGeom prst="rect">
            <a:avLst/>
          </a:prstGeom>
          <a:noFill/>
          <a:ln>
            <a:noFill/>
          </a:ln>
        </p:spPr>
        <p:txBody>
          <a:bodyPr spcFirstLastPara="1" wrap="square" lIns="62350" tIns="31175" rIns="62350" bIns="31175" anchor="t" anchorCtr="0">
            <a:noAutofit/>
          </a:bodyPr>
          <a:lstStyle/>
          <a:p>
            <a:pPr marL="0" marR="0" lvl="0" indent="0" algn="l" rtl="0">
              <a:spcBef>
                <a:spcPts val="0"/>
              </a:spcBef>
              <a:spcAft>
                <a:spcPts val="0"/>
              </a:spcAft>
              <a:buClr>
                <a:schemeClr val="dk1"/>
              </a:buClr>
              <a:buSzPts val="2900"/>
              <a:buFont typeface="Calibri"/>
              <a:buNone/>
            </a:pPr>
            <a:r>
              <a:rPr lang="en" sz="2900" b="0" i="0">
                <a:solidFill>
                  <a:schemeClr val="dk1"/>
                </a:solidFill>
                <a:latin typeface="Calibri"/>
                <a:ea typeface="Calibri"/>
                <a:cs typeface="Calibri"/>
                <a:sym typeface="Calibri"/>
              </a:rPr>
              <a:t>Multi-State, Dedicated</a:t>
            </a:r>
            <a:endParaRPr sz="1200"/>
          </a:p>
        </p:txBody>
      </p:sp>
      <p:sp>
        <p:nvSpPr>
          <p:cNvPr id="1713" name="Google Shape;1713;p21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41</a:t>
            </a:fld>
            <a:endParaRPr/>
          </a:p>
        </p:txBody>
      </p:sp>
      <p:sp>
        <p:nvSpPr>
          <p:cNvPr id="1714" name="Google Shape;1714;p219"/>
          <p:cNvSpPr txBox="1"/>
          <p:nvPr/>
        </p:nvSpPr>
        <p:spPr>
          <a:xfrm>
            <a:off x="-1454727" y="1711459"/>
            <a:ext cx="168000" cy="2445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p:txBody>
          <a:bodyPr/>
          <a:lstStyle/>
          <a:p>
            <a:r>
              <a:rPr lang="en-US" dirty="0"/>
              <a:t>Certification and Accreditation</a:t>
            </a:r>
          </a:p>
        </p:txBody>
      </p:sp>
    </p:spTree>
    <p:extLst>
      <p:ext uri="{BB962C8B-B14F-4D97-AF65-F5344CB8AC3E}">
        <p14:creationId xmlns:p14="http://schemas.microsoft.com/office/powerpoint/2010/main" val="204261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19" name="Google Shape;1719;p220"/>
          <p:cNvSpPr txBox="1">
            <a:spLocks noGrp="1"/>
          </p:cNvSpPr>
          <p:nvPr>
            <p:ph type="title"/>
          </p:nvPr>
        </p:nvSpPr>
        <p:spPr>
          <a:xfrm>
            <a:off x="628650" y="252592"/>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300"/>
              <a:buFont typeface="Calibri"/>
              <a:buNone/>
            </a:pPr>
            <a:r>
              <a:rPr lang="en" sz="3300" b="0" i="0" u="none" strike="noStrike" cap="none">
                <a:solidFill>
                  <a:schemeClr val="dk1"/>
                </a:solidFill>
                <a:latin typeface="Calibri"/>
                <a:ea typeface="Calibri"/>
                <a:cs typeface="Calibri"/>
                <a:sym typeface="Calibri"/>
              </a:rPr>
              <a:t>Evaluation Criteria</a:t>
            </a:r>
            <a:endParaRPr sz="1200"/>
          </a:p>
        </p:txBody>
      </p:sp>
      <p:sp>
        <p:nvSpPr>
          <p:cNvPr id="1720" name="Google Shape;1720;p22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43</a:t>
            </a:fld>
            <a:endParaRPr/>
          </a:p>
        </p:txBody>
      </p:sp>
      <p:sp>
        <p:nvSpPr>
          <p:cNvPr id="1721" name="Google Shape;1721;p220"/>
          <p:cNvSpPr txBox="1">
            <a:spLocks noGrp="1"/>
          </p:cNvSpPr>
          <p:nvPr>
            <p:ph type="body" idx="4294967295"/>
          </p:nvPr>
        </p:nvSpPr>
        <p:spPr>
          <a:xfrm>
            <a:off x="628650" y="1015466"/>
            <a:ext cx="6174000" cy="2610600"/>
          </a:xfrm>
          <a:prstGeom prst="rect">
            <a:avLst/>
          </a:prstGeom>
          <a:noFill/>
          <a:ln>
            <a:noFill/>
          </a:ln>
        </p:spPr>
        <p:txBody>
          <a:bodyPr spcFirstLastPara="1" wrap="square" lIns="75575" tIns="37775" rIns="75575" bIns="37775" anchor="t" anchorCtr="0">
            <a:noAutofit/>
          </a:bodyPr>
          <a:lstStyle/>
          <a:p>
            <a:pPr marL="342900" marR="0" lvl="0" indent="-342900" algn="l" rtl="0">
              <a:lnSpc>
                <a:spcPct val="70000"/>
              </a:lnSpc>
              <a:spcBef>
                <a:spcPts val="0"/>
              </a:spcBef>
              <a:spcAft>
                <a:spcPts val="0"/>
              </a:spcAft>
              <a:buClr>
                <a:schemeClr val="dk1"/>
              </a:buClr>
              <a:buSzPts val="2400"/>
              <a:buFont typeface="Arial" panose="020B0604020202020204" pitchFamily="34" charset="0"/>
              <a:buChar char="•"/>
            </a:pPr>
            <a:r>
              <a:rPr lang="en" sz="2100" b="0" i="0" u="none" strike="noStrike" cap="none" dirty="0">
                <a:solidFill>
                  <a:schemeClr val="dk1"/>
                </a:solidFill>
                <a:latin typeface="Calibri"/>
                <a:ea typeface="Calibri"/>
                <a:cs typeface="Calibri"/>
                <a:sym typeface="Calibri"/>
              </a:rPr>
              <a:t>Why Evaluate? </a:t>
            </a:r>
            <a:endParaRPr sz="2100" dirty="0"/>
          </a:p>
          <a:p>
            <a:pPr marL="603250" marR="0" lvl="1" indent="-285750" algn="l" rtl="0">
              <a:lnSpc>
                <a:spcPct val="70000"/>
              </a:lnSpc>
              <a:spcBef>
                <a:spcPts val="300"/>
              </a:spcBef>
              <a:spcAft>
                <a:spcPts val="0"/>
              </a:spcAft>
              <a:buClr>
                <a:schemeClr val="dk1"/>
              </a:buClr>
              <a:buSzPts val="18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To carefully examine the security-related components of a system</a:t>
            </a:r>
            <a:endParaRPr sz="1200" dirty="0"/>
          </a:p>
          <a:p>
            <a:pPr marL="603250" marR="0" lvl="1" indent="-285750" algn="l" rtl="0">
              <a:lnSpc>
                <a:spcPct val="70000"/>
              </a:lnSpc>
              <a:spcBef>
                <a:spcPts val="300"/>
              </a:spcBef>
              <a:spcAft>
                <a:spcPts val="0"/>
              </a:spcAft>
              <a:buClr>
                <a:schemeClr val="dk1"/>
              </a:buClr>
              <a:buSzPts val="1800"/>
              <a:buFont typeface="Arial" panose="020B0604020202020204" pitchFamily="34" charset="0"/>
              <a:buChar char="•"/>
            </a:pPr>
            <a:r>
              <a:rPr lang="en" sz="1800" b="0" i="0" u="none" strike="noStrike" cap="none" dirty="0">
                <a:solidFill>
                  <a:schemeClr val="dk1"/>
                </a:solidFill>
                <a:latin typeface="Calibri"/>
                <a:ea typeface="Calibri"/>
                <a:cs typeface="Calibri"/>
                <a:sym typeface="Calibri"/>
              </a:rPr>
              <a:t>Trust vs. Assurance </a:t>
            </a:r>
            <a:endParaRPr sz="1200" b="0" i="0" u="none" strike="noStrike" cap="none" dirty="0">
              <a:solidFill>
                <a:schemeClr val="dk1"/>
              </a:solidFill>
              <a:latin typeface="Calibri"/>
              <a:ea typeface="Calibri"/>
              <a:cs typeface="Calibri"/>
              <a:sym typeface="Calibri"/>
            </a:endParaRPr>
          </a:p>
          <a:p>
            <a:pPr marL="342900" marR="0" lvl="0" indent="-342900" algn="l" rtl="0">
              <a:lnSpc>
                <a:spcPct val="70000"/>
              </a:lnSpc>
              <a:spcBef>
                <a:spcPts val="700"/>
              </a:spcBef>
              <a:spcAft>
                <a:spcPts val="0"/>
              </a:spcAft>
              <a:buClr>
                <a:schemeClr val="dk1"/>
              </a:buClr>
              <a:buSzPts val="2400"/>
              <a:buFont typeface="Arial" panose="020B0604020202020204" pitchFamily="34" charset="0"/>
              <a:buChar char="•"/>
            </a:pPr>
            <a:r>
              <a:rPr lang="en" sz="2400" b="0" i="0" u="none" strike="noStrike" cap="none" dirty="0">
                <a:solidFill>
                  <a:schemeClr val="dk1"/>
                </a:solidFill>
                <a:latin typeface="Calibri"/>
                <a:ea typeface="Calibri"/>
                <a:cs typeface="Calibri"/>
                <a:sym typeface="Calibri"/>
              </a:rPr>
              <a:t>C</a:t>
            </a:r>
            <a:r>
              <a:rPr lang="en" sz="2100" b="0" i="0" u="none" strike="noStrike" cap="none" dirty="0">
                <a:solidFill>
                  <a:schemeClr val="dk1"/>
                </a:solidFill>
                <a:latin typeface="Calibri"/>
                <a:ea typeface="Calibri"/>
                <a:cs typeface="Calibri"/>
                <a:sym typeface="Calibri"/>
              </a:rPr>
              <a:t>MMI</a:t>
            </a:r>
            <a:endParaRPr sz="2100" dirty="0"/>
          </a:p>
          <a:p>
            <a:pPr marL="361950" marR="0" lvl="0" indent="-342900" algn="l" rtl="0">
              <a:lnSpc>
                <a:spcPct val="70000"/>
              </a:lnSpc>
              <a:spcBef>
                <a:spcPts val="700"/>
              </a:spcBef>
              <a:spcAft>
                <a:spcPts val="0"/>
              </a:spcAft>
              <a:buClr>
                <a:schemeClr val="dk1"/>
              </a:buClr>
              <a:buSzPts val="2100"/>
              <a:buFont typeface="Arial" panose="020B0604020202020204" pitchFamily="34" charset="0"/>
              <a:buChar char="•"/>
            </a:pPr>
            <a:r>
              <a:rPr lang="en" sz="2100" b="0" i="0" u="none" strike="noStrike" cap="none" dirty="0">
                <a:solidFill>
                  <a:schemeClr val="dk1"/>
                </a:solidFill>
                <a:latin typeface="Calibri"/>
                <a:ea typeface="Calibri"/>
                <a:cs typeface="Calibri"/>
                <a:sym typeface="Calibri"/>
              </a:rPr>
              <a:t>The Orange Book (TCSEC)</a:t>
            </a:r>
            <a:endParaRPr sz="2100" dirty="0"/>
          </a:p>
          <a:p>
            <a:pPr marL="361950" marR="0" lvl="0" indent="-342900" algn="l" rtl="0">
              <a:lnSpc>
                <a:spcPct val="70000"/>
              </a:lnSpc>
              <a:spcBef>
                <a:spcPts val="700"/>
              </a:spcBef>
              <a:spcAft>
                <a:spcPts val="0"/>
              </a:spcAft>
              <a:buClr>
                <a:schemeClr val="dk1"/>
              </a:buClr>
              <a:buSzPts val="2100"/>
              <a:buFont typeface="Arial" panose="020B0604020202020204" pitchFamily="34" charset="0"/>
              <a:buChar char="•"/>
            </a:pPr>
            <a:r>
              <a:rPr lang="en" sz="2100" b="0" i="0" u="none" strike="noStrike" cap="none" dirty="0">
                <a:solidFill>
                  <a:schemeClr val="dk1"/>
                </a:solidFill>
                <a:latin typeface="Calibri"/>
                <a:ea typeface="Calibri"/>
                <a:cs typeface="Calibri"/>
                <a:sym typeface="Calibri"/>
              </a:rPr>
              <a:t>The Orange Book &amp; the Rainbow Series</a:t>
            </a:r>
            <a:endParaRPr sz="2100" dirty="0"/>
          </a:p>
          <a:p>
            <a:pPr marL="361950" marR="0" lvl="0" indent="-342900" algn="l" rtl="0">
              <a:lnSpc>
                <a:spcPct val="70000"/>
              </a:lnSpc>
              <a:spcBef>
                <a:spcPts val="700"/>
              </a:spcBef>
              <a:spcAft>
                <a:spcPts val="0"/>
              </a:spcAft>
              <a:buClr>
                <a:schemeClr val="dk1"/>
              </a:buClr>
              <a:buSzPts val="2100"/>
              <a:buFont typeface="Arial" panose="020B0604020202020204" pitchFamily="34" charset="0"/>
              <a:buChar char="•"/>
            </a:pPr>
            <a:r>
              <a:rPr lang="en" sz="2100" b="0" i="0" u="none" strike="noStrike" cap="none" dirty="0">
                <a:solidFill>
                  <a:schemeClr val="dk1"/>
                </a:solidFill>
                <a:latin typeface="Calibri"/>
                <a:ea typeface="Calibri"/>
                <a:cs typeface="Calibri"/>
                <a:sym typeface="Calibri"/>
              </a:rPr>
              <a:t>ITSEC (Information Technology Security Evaluation Criteria)</a:t>
            </a:r>
            <a:endParaRPr sz="2100" dirty="0"/>
          </a:p>
          <a:p>
            <a:pPr marL="361950" marR="0" lvl="0" indent="-342900" algn="l" rtl="0">
              <a:lnSpc>
                <a:spcPct val="70000"/>
              </a:lnSpc>
              <a:spcBef>
                <a:spcPts val="700"/>
              </a:spcBef>
              <a:spcAft>
                <a:spcPts val="0"/>
              </a:spcAft>
              <a:buClr>
                <a:schemeClr val="dk1"/>
              </a:buClr>
              <a:buSzPts val="2100"/>
              <a:buFont typeface="Arial" panose="020B0604020202020204" pitchFamily="34" charset="0"/>
              <a:buChar char="•"/>
            </a:pPr>
            <a:r>
              <a:rPr lang="en" sz="2100" b="0" i="0" u="none" strike="noStrike" cap="none" dirty="0">
                <a:solidFill>
                  <a:schemeClr val="dk1"/>
                </a:solidFill>
                <a:latin typeface="Calibri"/>
                <a:ea typeface="Calibri"/>
                <a:cs typeface="Calibri"/>
                <a:sym typeface="Calibri"/>
              </a:rPr>
              <a:t>Common Criteria</a:t>
            </a:r>
            <a:endParaRPr sz="2100" dirty="0"/>
          </a:p>
          <a:p>
            <a:pPr marL="482600" indent="-342900">
              <a:lnSpc>
                <a:spcPct val="70000"/>
              </a:lnSpc>
              <a:spcBef>
                <a:spcPts val="700"/>
              </a:spcBef>
              <a:buClr>
                <a:schemeClr val="dk1"/>
              </a:buClr>
              <a:buSzPts val="2100"/>
              <a:buFont typeface="Arial" panose="020B0604020202020204" pitchFamily="34" charset="0"/>
              <a:buChar char="•"/>
            </a:pPr>
            <a:endParaRPr sz="2100" b="0" i="0" u="none" strike="noStrike" cap="none" dirty="0">
              <a:solidFill>
                <a:schemeClr val="dk1"/>
              </a:solidFill>
              <a:latin typeface="Calibri"/>
              <a:ea typeface="Calibri"/>
              <a:cs typeface="Calibri"/>
              <a:sym typeface="Calibri"/>
            </a:endParaRPr>
          </a:p>
          <a:p>
            <a:pPr marL="774700" marR="0" lvl="2" indent="-152400" algn="l" rtl="0">
              <a:lnSpc>
                <a:spcPct val="70000"/>
              </a:lnSpc>
              <a:spcBef>
                <a:spcPts val="300"/>
              </a:spcBef>
              <a:spcAft>
                <a:spcPts val="1600"/>
              </a:spcAft>
              <a:buClr>
                <a:schemeClr val="dk1"/>
              </a:buClr>
              <a:buSzPts val="1500"/>
              <a:buFont typeface="Arial"/>
              <a:buNone/>
            </a:pPr>
            <a:endParaRPr sz="21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222"/>
          <p:cNvSpPr txBox="1">
            <a:spLocks noGrp="1"/>
          </p:cNvSpPr>
          <p:nvPr>
            <p:ph type="title"/>
          </p:nvPr>
        </p:nvSpPr>
        <p:spPr>
          <a:xfrm>
            <a:off x="2008909" y="457620"/>
            <a:ext cx="65064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Trusted Computer Security Evaluation Criteria (TCSEC)</a:t>
            </a:r>
            <a:br>
              <a:rPr lang="en" sz="3000" b="0" i="0" u="none" strike="noStrike" cap="none">
                <a:solidFill>
                  <a:schemeClr val="dk1"/>
                </a:solidFill>
                <a:latin typeface="Calibri"/>
                <a:ea typeface="Calibri"/>
                <a:cs typeface="Calibri"/>
                <a:sym typeface="Calibri"/>
              </a:rPr>
            </a:br>
            <a:endParaRPr sz="2700" b="0" i="0" u="none" strike="noStrike" cap="none">
              <a:solidFill>
                <a:schemeClr val="dk1"/>
              </a:solidFill>
              <a:latin typeface="Calibri"/>
              <a:ea typeface="Calibri"/>
              <a:cs typeface="Calibri"/>
              <a:sym typeface="Calibri"/>
            </a:endParaRPr>
          </a:p>
        </p:txBody>
      </p:sp>
      <p:sp>
        <p:nvSpPr>
          <p:cNvPr id="1733" name="Google Shape;1733;p22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44</a:t>
            </a:fld>
            <a:endParaRPr/>
          </a:p>
        </p:txBody>
      </p:sp>
      <p:sp>
        <p:nvSpPr>
          <p:cNvPr id="1734" name="Google Shape;1734;p222"/>
          <p:cNvSpPr txBox="1">
            <a:spLocks noGrp="1"/>
          </p:cNvSpPr>
          <p:nvPr>
            <p:ph type="body" idx="4294967295"/>
          </p:nvPr>
        </p:nvSpPr>
        <p:spPr>
          <a:xfrm>
            <a:off x="628650" y="1105311"/>
            <a:ext cx="7886700" cy="32073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3000"/>
              <a:buFont typeface="Arial"/>
              <a:buNone/>
            </a:pPr>
            <a:endParaRPr sz="3000" b="0" i="0" u="none" strike="noStrike" cap="none" dirty="0">
              <a:solidFill>
                <a:schemeClr val="dk1"/>
              </a:solidFill>
              <a:latin typeface="Calibri"/>
              <a:ea typeface="Calibri"/>
              <a:cs typeface="Calibri"/>
              <a:sym typeface="Calibri"/>
            </a:endParaRPr>
          </a:p>
          <a:p>
            <a:pPr marL="349250" indent="-342900">
              <a:lnSpc>
                <a:spcPct val="90000"/>
              </a:lnSpc>
              <a:spcBef>
                <a:spcPts val="700"/>
              </a:spcBef>
              <a:buClr>
                <a:schemeClr val="dk1"/>
              </a:buClr>
              <a:buSzPts val="2300"/>
            </a:pPr>
            <a:r>
              <a:rPr lang="en" sz="2300" b="0" i="0" u="none" strike="noStrike" cap="none" dirty="0">
                <a:solidFill>
                  <a:schemeClr val="dk1"/>
                </a:solidFill>
                <a:latin typeface="Calibri"/>
                <a:ea typeface="Calibri"/>
                <a:cs typeface="Calibri"/>
                <a:sym typeface="Calibri"/>
              </a:rPr>
              <a:t>Developed by the National Computer Security Center (NCSC)</a:t>
            </a:r>
            <a:endParaRPr sz="1200" dirty="0"/>
          </a:p>
          <a:p>
            <a:pPr marL="349250" indent="-342900">
              <a:lnSpc>
                <a:spcPct val="90000"/>
              </a:lnSpc>
              <a:spcBef>
                <a:spcPts val="700"/>
              </a:spcBef>
              <a:buClr>
                <a:schemeClr val="dk1"/>
              </a:buClr>
              <a:buSzPts val="2300"/>
            </a:pPr>
            <a:r>
              <a:rPr lang="en" sz="2300" b="0" i="0" u="none" strike="noStrike" cap="none" dirty="0">
                <a:solidFill>
                  <a:schemeClr val="dk1"/>
                </a:solidFill>
                <a:latin typeface="Calibri"/>
                <a:ea typeface="Calibri"/>
                <a:cs typeface="Calibri"/>
                <a:sym typeface="Calibri"/>
              </a:rPr>
              <a:t>Also known as the Orange Book</a:t>
            </a:r>
            <a:endParaRPr sz="1200" dirty="0"/>
          </a:p>
          <a:p>
            <a:pPr marL="349250" indent="-342900">
              <a:lnSpc>
                <a:spcPct val="90000"/>
              </a:lnSpc>
              <a:spcBef>
                <a:spcPts val="700"/>
              </a:spcBef>
              <a:buClr>
                <a:schemeClr val="dk1"/>
              </a:buClr>
              <a:buSzPts val="2300"/>
            </a:pPr>
            <a:r>
              <a:rPr lang="en" sz="2300" b="0" i="0" u="none" strike="noStrike" cap="none" dirty="0">
                <a:solidFill>
                  <a:schemeClr val="dk1"/>
                </a:solidFill>
                <a:latin typeface="Calibri"/>
                <a:ea typeface="Calibri"/>
                <a:cs typeface="Calibri"/>
                <a:sym typeface="Calibri"/>
              </a:rPr>
              <a:t>Based on the Bell-LaPadulla model (deals with only confidentiality)</a:t>
            </a:r>
            <a:endParaRPr sz="1200" dirty="0"/>
          </a:p>
          <a:p>
            <a:pPr marL="349250" indent="-342900">
              <a:lnSpc>
                <a:spcPct val="90000"/>
              </a:lnSpc>
              <a:spcBef>
                <a:spcPts val="700"/>
              </a:spcBef>
              <a:buClr>
                <a:schemeClr val="dk1"/>
              </a:buClr>
              <a:buSzPts val="2300"/>
            </a:pPr>
            <a:r>
              <a:rPr lang="en" sz="2300" b="0" i="0" u="none" strike="noStrike" cap="none" dirty="0">
                <a:solidFill>
                  <a:schemeClr val="dk1"/>
                </a:solidFill>
                <a:latin typeface="Calibri"/>
                <a:ea typeface="Calibri"/>
                <a:cs typeface="Calibri"/>
                <a:sym typeface="Calibri"/>
              </a:rPr>
              <a:t>Uses a hierarchically ordered series of evaluation classes</a:t>
            </a:r>
            <a:endParaRPr sz="1200" dirty="0"/>
          </a:p>
          <a:p>
            <a:pPr marL="349250" indent="-342900">
              <a:lnSpc>
                <a:spcPct val="90000"/>
              </a:lnSpc>
              <a:spcBef>
                <a:spcPts val="700"/>
              </a:spcBef>
              <a:spcAft>
                <a:spcPts val="1600"/>
              </a:spcAft>
              <a:buClr>
                <a:schemeClr val="dk1"/>
              </a:buClr>
              <a:buSzPts val="2300"/>
            </a:pPr>
            <a:r>
              <a:rPr lang="en" sz="2300" b="0" i="0" u="none" strike="noStrike" cap="none" dirty="0">
                <a:solidFill>
                  <a:schemeClr val="dk1"/>
                </a:solidFill>
                <a:latin typeface="Calibri"/>
                <a:ea typeface="Calibri"/>
                <a:cs typeface="Calibri"/>
                <a:sym typeface="Calibri"/>
              </a:rPr>
              <a:t>Defines Trust and Assurance, but does not allow for them to be evaluated independently</a:t>
            </a:r>
            <a:endParaRPr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22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TCSEC Evaluation</a:t>
            </a:r>
            <a:endParaRPr sz="1200"/>
          </a:p>
        </p:txBody>
      </p:sp>
      <p:sp>
        <p:nvSpPr>
          <p:cNvPr id="1740" name="Google Shape;1740;p22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45</a:t>
            </a:fld>
            <a:endParaRPr/>
          </a:p>
        </p:txBody>
      </p:sp>
      <p:sp>
        <p:nvSpPr>
          <p:cNvPr id="1741" name="Google Shape;1741;p223"/>
          <p:cNvSpPr txBox="1">
            <a:spLocks noGrp="1"/>
          </p:cNvSpPr>
          <p:nvPr>
            <p:ph type="body" idx="4294967295"/>
          </p:nvPr>
        </p:nvSpPr>
        <p:spPr>
          <a:xfrm>
            <a:off x="628650" y="1268044"/>
            <a:ext cx="5886600" cy="26202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2600"/>
              <a:buFont typeface="Arial"/>
              <a:buNone/>
            </a:pPr>
            <a:r>
              <a:rPr lang="en" sz="2600" b="0" i="0" u="none" strike="noStrike" cap="none" dirty="0">
                <a:solidFill>
                  <a:schemeClr val="dk1"/>
                </a:solidFill>
                <a:latin typeface="Calibri"/>
                <a:ea typeface="Calibri"/>
                <a:cs typeface="Calibri"/>
                <a:sym typeface="Calibri"/>
              </a:rPr>
              <a:t>Trusted Computer Security Evaluation Criteria (TCSEC) aka “The Orange Book”</a:t>
            </a:r>
            <a:endParaRPr sz="1200" dirty="0"/>
          </a:p>
          <a:p>
            <a:pPr marL="152400" marR="0" lvl="0" indent="-152400" algn="l" rtl="0">
              <a:lnSpc>
                <a:spcPct val="90000"/>
              </a:lnSpc>
              <a:spcBef>
                <a:spcPts val="700"/>
              </a:spcBef>
              <a:spcAft>
                <a:spcPts val="0"/>
              </a:spcAft>
              <a:buClr>
                <a:schemeClr val="dk1"/>
              </a:buClr>
              <a:buSzPts val="2600"/>
              <a:buFont typeface="Arial"/>
              <a:buNone/>
            </a:pPr>
            <a:r>
              <a:rPr lang="en" sz="2600" b="0" i="0" u="none" strike="noStrike" cap="none" dirty="0">
                <a:solidFill>
                  <a:schemeClr val="dk1"/>
                </a:solidFill>
                <a:latin typeface="Calibri"/>
                <a:ea typeface="Calibri"/>
                <a:cs typeface="Calibri"/>
                <a:sym typeface="Calibri"/>
              </a:rPr>
              <a:t>Ratings:</a:t>
            </a:r>
            <a:endParaRPr sz="1200" dirty="0"/>
          </a:p>
          <a:p>
            <a:pPr marL="654050" marR="0" lvl="1" indent="-342900" algn="l" rtl="0">
              <a:lnSpc>
                <a:spcPct val="90000"/>
              </a:lnSpc>
              <a:spcBef>
                <a:spcPts val="300"/>
              </a:spcBef>
              <a:spcAft>
                <a:spcPts val="0"/>
              </a:spcAft>
              <a:buClr>
                <a:schemeClr val="dk1"/>
              </a:buClr>
              <a:buSzPts val="2300"/>
              <a:buFont typeface="Arial" panose="020B0604020202020204" pitchFamily="34" charset="0"/>
              <a:buChar char="•"/>
            </a:pPr>
            <a:r>
              <a:rPr lang="en" sz="2300" b="0" i="0" u="none" strike="noStrike" cap="none" dirty="0">
                <a:solidFill>
                  <a:schemeClr val="dk1"/>
                </a:solidFill>
                <a:latin typeface="Calibri"/>
                <a:ea typeface="Calibri"/>
                <a:cs typeface="Calibri"/>
                <a:sym typeface="Calibri"/>
              </a:rPr>
              <a:t>A1              – Verified Protection</a:t>
            </a:r>
            <a:endParaRPr sz="1200" dirty="0"/>
          </a:p>
          <a:p>
            <a:pPr marL="654050" marR="0" lvl="1" indent="-342900" algn="l" rtl="0">
              <a:lnSpc>
                <a:spcPct val="90000"/>
              </a:lnSpc>
              <a:spcBef>
                <a:spcPts val="300"/>
              </a:spcBef>
              <a:spcAft>
                <a:spcPts val="0"/>
              </a:spcAft>
              <a:buClr>
                <a:schemeClr val="dk1"/>
              </a:buClr>
              <a:buSzPts val="2300"/>
              <a:buFont typeface="Arial" panose="020B0604020202020204" pitchFamily="34" charset="0"/>
              <a:buChar char="•"/>
            </a:pPr>
            <a:r>
              <a:rPr lang="en" sz="2300" b="0" i="0" u="none" strike="noStrike" cap="none" dirty="0">
                <a:solidFill>
                  <a:schemeClr val="dk1"/>
                </a:solidFill>
                <a:latin typeface="Calibri"/>
                <a:ea typeface="Calibri"/>
                <a:cs typeface="Calibri"/>
                <a:sym typeface="Calibri"/>
              </a:rPr>
              <a:t>B1, B2, B3 – Mandatory Protection</a:t>
            </a:r>
            <a:endParaRPr sz="1200" dirty="0"/>
          </a:p>
          <a:p>
            <a:pPr marL="654050" marR="0" lvl="1" indent="-342900" algn="l" rtl="0">
              <a:lnSpc>
                <a:spcPct val="90000"/>
              </a:lnSpc>
              <a:spcBef>
                <a:spcPts val="300"/>
              </a:spcBef>
              <a:spcAft>
                <a:spcPts val="0"/>
              </a:spcAft>
              <a:buClr>
                <a:schemeClr val="dk1"/>
              </a:buClr>
              <a:buSzPts val="2300"/>
              <a:buFont typeface="Arial" panose="020B0604020202020204" pitchFamily="34" charset="0"/>
              <a:buChar char="•"/>
            </a:pPr>
            <a:r>
              <a:rPr lang="en" sz="2300" b="0" i="0" u="none" strike="noStrike" cap="none" dirty="0">
                <a:solidFill>
                  <a:schemeClr val="dk1"/>
                </a:solidFill>
                <a:latin typeface="Calibri"/>
                <a:ea typeface="Calibri"/>
                <a:cs typeface="Calibri"/>
                <a:sym typeface="Calibri"/>
              </a:rPr>
              <a:t>C1, C2       – Discretionary Protection</a:t>
            </a:r>
            <a:endParaRPr sz="1200" dirty="0"/>
          </a:p>
          <a:p>
            <a:pPr marL="654050" marR="0" lvl="1" indent="-342900" algn="l" rtl="0">
              <a:lnSpc>
                <a:spcPct val="90000"/>
              </a:lnSpc>
              <a:spcBef>
                <a:spcPts val="300"/>
              </a:spcBef>
              <a:spcAft>
                <a:spcPts val="1600"/>
              </a:spcAft>
              <a:buClr>
                <a:schemeClr val="dk1"/>
              </a:buClr>
              <a:buSzPts val="2300"/>
              <a:buFont typeface="Arial" panose="020B0604020202020204" pitchFamily="34" charset="0"/>
              <a:buChar char="•"/>
            </a:pPr>
            <a:r>
              <a:rPr lang="en" sz="2300" b="0" i="0" u="none" strike="noStrike" cap="none" dirty="0">
                <a:solidFill>
                  <a:schemeClr val="dk1"/>
                </a:solidFill>
                <a:latin typeface="Calibri"/>
                <a:ea typeface="Calibri"/>
                <a:cs typeface="Calibri"/>
                <a:sym typeface="Calibri"/>
              </a:rPr>
              <a:t>D                – Minimal Security		</a:t>
            </a:r>
            <a:endParaRPr sz="3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22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IT Security Evaluation Criteria (ITSEC)</a:t>
            </a:r>
            <a:endParaRPr sz="1200"/>
          </a:p>
        </p:txBody>
      </p:sp>
      <p:sp>
        <p:nvSpPr>
          <p:cNvPr id="1747" name="Google Shape;1747;p22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46</a:t>
            </a:fld>
            <a:endParaRPr/>
          </a:p>
        </p:txBody>
      </p:sp>
      <p:sp>
        <p:nvSpPr>
          <p:cNvPr id="1748" name="Google Shape;1748;p224"/>
          <p:cNvSpPr txBox="1">
            <a:spLocks noGrp="1"/>
          </p:cNvSpPr>
          <p:nvPr>
            <p:ph type="body" idx="4294967295"/>
          </p:nvPr>
        </p:nvSpPr>
        <p:spPr>
          <a:xfrm>
            <a:off x="762000" y="1413973"/>
            <a:ext cx="6172500" cy="3207300"/>
          </a:xfrm>
          <a:prstGeom prst="rect">
            <a:avLst/>
          </a:prstGeom>
          <a:noFill/>
          <a:ln>
            <a:noFill/>
          </a:ln>
        </p:spPr>
        <p:txBody>
          <a:bodyPr spcFirstLastPara="1" wrap="square" lIns="75575" tIns="37775" rIns="75575" bIns="37775" anchor="t" anchorCtr="0">
            <a:noAutofit/>
          </a:bodyPr>
          <a:lstStyle/>
          <a:p>
            <a:pPr marL="469900" marR="0" lvl="1" indent="-158750" algn="l" rtl="0">
              <a:lnSpc>
                <a:spcPct val="90000"/>
              </a:lnSpc>
              <a:spcBef>
                <a:spcPts val="0"/>
              </a:spcBef>
              <a:spcAft>
                <a:spcPts val="0"/>
              </a:spcAft>
              <a:buClr>
                <a:schemeClr val="dk1"/>
              </a:buClr>
              <a:buSzPts val="2300"/>
              <a:buFont typeface="Noto Sans Symbols"/>
              <a:buChar char="➢"/>
            </a:pPr>
            <a:r>
              <a:rPr lang="en" sz="2300" b="0" i="0" u="none" strike="noStrike" cap="none">
                <a:solidFill>
                  <a:schemeClr val="dk1"/>
                </a:solidFill>
                <a:latin typeface="Calibri"/>
                <a:ea typeface="Calibri"/>
                <a:cs typeface="Calibri"/>
                <a:sym typeface="Calibri"/>
              </a:rPr>
              <a:t>Created by a collection of European nations in 1991 as a standard to evaluate security attributes of computer systems</a:t>
            </a:r>
            <a:endParaRPr sz="1200"/>
          </a:p>
          <a:p>
            <a:pPr marL="469900" marR="0" lvl="1" indent="-158750" algn="l" rtl="0">
              <a:lnSpc>
                <a:spcPct val="90000"/>
              </a:lnSpc>
              <a:spcBef>
                <a:spcPts val="300"/>
              </a:spcBef>
              <a:spcAft>
                <a:spcPts val="0"/>
              </a:spcAft>
              <a:buClr>
                <a:schemeClr val="dk1"/>
              </a:buClr>
              <a:buSzPts val="2300"/>
              <a:buFont typeface="Noto Sans Symbols"/>
              <a:buChar char="➢"/>
            </a:pPr>
            <a:r>
              <a:rPr lang="en" sz="2300" b="0" i="0" u="none" strike="noStrike" cap="none">
                <a:solidFill>
                  <a:schemeClr val="dk1"/>
                </a:solidFill>
                <a:latin typeface="Calibri"/>
                <a:ea typeface="Calibri"/>
                <a:cs typeface="Calibri"/>
                <a:sym typeface="Calibri"/>
              </a:rPr>
              <a:t>The First Criteria to evaluate functionality and assurance separately</a:t>
            </a:r>
            <a:endParaRPr sz="1200"/>
          </a:p>
          <a:p>
            <a:pPr marL="469900" marR="0" lvl="1" indent="-158750" algn="l" rtl="0">
              <a:lnSpc>
                <a:spcPct val="90000"/>
              </a:lnSpc>
              <a:spcBef>
                <a:spcPts val="300"/>
              </a:spcBef>
              <a:spcAft>
                <a:spcPts val="0"/>
              </a:spcAft>
              <a:buClr>
                <a:schemeClr val="dk1"/>
              </a:buClr>
              <a:buSzPts val="2300"/>
              <a:buFont typeface="Noto Sans Symbols"/>
              <a:buChar char="➢"/>
            </a:pPr>
            <a:r>
              <a:rPr lang="en" sz="2300" b="0" i="0" u="none" strike="noStrike" cap="none">
                <a:solidFill>
                  <a:schemeClr val="dk1"/>
                </a:solidFill>
                <a:latin typeface="Calibri"/>
                <a:ea typeface="Calibri"/>
                <a:cs typeface="Calibri"/>
                <a:sym typeface="Calibri"/>
              </a:rPr>
              <a:t>F1 toF10 rates for functionality</a:t>
            </a:r>
            <a:endParaRPr sz="1200"/>
          </a:p>
          <a:p>
            <a:pPr marL="469900" marR="0" lvl="1" indent="-158750" algn="l" rtl="0">
              <a:lnSpc>
                <a:spcPct val="90000"/>
              </a:lnSpc>
              <a:spcBef>
                <a:spcPts val="300"/>
              </a:spcBef>
              <a:spcAft>
                <a:spcPts val="1600"/>
              </a:spcAft>
              <a:buClr>
                <a:schemeClr val="dk1"/>
              </a:buClr>
              <a:buSzPts val="2300"/>
              <a:buFont typeface="Noto Sans Symbols"/>
              <a:buChar char="➢"/>
            </a:pPr>
            <a:r>
              <a:rPr lang="en" sz="2300" b="0" i="0" u="none" strike="noStrike" cap="none">
                <a:solidFill>
                  <a:schemeClr val="dk1"/>
                </a:solidFill>
                <a:latin typeface="Calibri"/>
                <a:ea typeface="Calibri"/>
                <a:cs typeface="Calibri"/>
                <a:sym typeface="Calibri"/>
              </a:rPr>
              <a:t>E0 to E6 for assurance</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25"/>
          <p:cNvSpPr txBox="1">
            <a:spLocks noGrp="1"/>
          </p:cNvSpPr>
          <p:nvPr>
            <p:ph type="title"/>
          </p:nvPr>
        </p:nvSpPr>
        <p:spPr>
          <a:xfrm>
            <a:off x="305901" y="309900"/>
            <a:ext cx="3172800" cy="994200"/>
          </a:xfrm>
          <a:prstGeom prst="rect">
            <a:avLst/>
          </a:prstGeom>
          <a:noFill/>
          <a:ln>
            <a:noFill/>
          </a:ln>
        </p:spPr>
        <p:txBody>
          <a:bodyPr spcFirstLastPara="1" wrap="square" lIns="75575" tIns="37775" rIns="75575" bIns="37775" anchor="ctr" anchorCtr="0">
            <a:noAutofit/>
          </a:bodyPr>
          <a:lstStyle/>
          <a:p>
            <a:pPr marL="0" marR="0" lvl="0" indent="0" algn="l"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Common Criteria ISO 15408</a:t>
            </a:r>
            <a:endParaRPr sz="1200"/>
          </a:p>
        </p:txBody>
      </p:sp>
      <p:sp>
        <p:nvSpPr>
          <p:cNvPr id="1754" name="Google Shape;1754;p22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47</a:t>
            </a:fld>
            <a:endParaRPr/>
          </a:p>
        </p:txBody>
      </p:sp>
      <p:sp>
        <p:nvSpPr>
          <p:cNvPr id="1755" name="Google Shape;1755;p225"/>
          <p:cNvSpPr txBox="1">
            <a:spLocks noGrp="1"/>
          </p:cNvSpPr>
          <p:nvPr>
            <p:ph type="body" idx="4294967295"/>
          </p:nvPr>
        </p:nvSpPr>
        <p:spPr>
          <a:xfrm>
            <a:off x="0" y="3175308"/>
            <a:ext cx="9144000" cy="2375400"/>
          </a:xfrm>
          <a:prstGeom prst="rect">
            <a:avLst/>
          </a:prstGeom>
          <a:noFill/>
          <a:ln>
            <a:noFill/>
          </a:ln>
        </p:spPr>
        <p:txBody>
          <a:bodyPr spcFirstLastPara="1" wrap="square" lIns="75575" tIns="37775" rIns="75575" bIns="37775" anchor="t" anchorCtr="0">
            <a:noAutofit/>
          </a:bodyPr>
          <a:lstStyle/>
          <a:p>
            <a:pPr marL="469900" marR="0" lvl="1" indent="-152400" algn="l" rtl="0">
              <a:lnSpc>
                <a:spcPct val="90000"/>
              </a:lnSpc>
              <a:spcBef>
                <a:spcPts val="0"/>
              </a:spcBef>
              <a:spcAft>
                <a:spcPts val="0"/>
              </a:spcAft>
              <a:buClr>
                <a:schemeClr val="dk1"/>
              </a:buClr>
              <a:buSzPts val="1800"/>
              <a:buFont typeface="Noto Sans Symbols"/>
              <a:buChar char="➢"/>
            </a:pPr>
            <a:r>
              <a:rPr lang="en" sz="1800" b="0" i="0" u="none" strike="noStrike" cap="none">
                <a:solidFill>
                  <a:schemeClr val="dk1"/>
                </a:solidFill>
                <a:latin typeface="Calibri"/>
                <a:ea typeface="Calibri"/>
                <a:cs typeface="Calibri"/>
                <a:sym typeface="Calibri"/>
              </a:rPr>
              <a:t>Protection Profile:  Requirements from Agency or Customer</a:t>
            </a:r>
            <a:endParaRPr sz="1800"/>
          </a:p>
          <a:p>
            <a:pPr marL="469900" marR="0" lvl="1" indent="-152400" algn="l" rtl="0">
              <a:lnSpc>
                <a:spcPct val="90000"/>
              </a:lnSpc>
              <a:spcBef>
                <a:spcPts val="300"/>
              </a:spcBef>
              <a:spcAft>
                <a:spcPts val="0"/>
              </a:spcAft>
              <a:buClr>
                <a:schemeClr val="dk1"/>
              </a:buClr>
              <a:buSzPts val="1800"/>
              <a:buFont typeface="Noto Sans Symbols"/>
              <a:buChar char="➢"/>
            </a:pPr>
            <a:r>
              <a:rPr lang="en" sz="1800" b="0" i="0" u="none" strike="noStrike" cap="none">
                <a:solidFill>
                  <a:schemeClr val="dk1"/>
                </a:solidFill>
                <a:latin typeface="Calibri"/>
                <a:ea typeface="Calibri"/>
                <a:cs typeface="Calibri"/>
                <a:sym typeface="Calibri"/>
              </a:rPr>
              <a:t>Target of evaluation:  System Designed by Vendor</a:t>
            </a:r>
            <a:endParaRPr sz="1800"/>
          </a:p>
          <a:p>
            <a:pPr marL="469900" marR="0" lvl="1" indent="-152400" algn="l" rtl="0">
              <a:lnSpc>
                <a:spcPct val="90000"/>
              </a:lnSpc>
              <a:spcBef>
                <a:spcPts val="300"/>
              </a:spcBef>
              <a:spcAft>
                <a:spcPts val="0"/>
              </a:spcAft>
              <a:buClr>
                <a:schemeClr val="dk1"/>
              </a:buClr>
              <a:buSzPts val="1800"/>
              <a:buFont typeface="Noto Sans Symbols"/>
              <a:buChar char="➢"/>
            </a:pPr>
            <a:r>
              <a:rPr lang="en" sz="1800" b="0" i="0" u="none" strike="noStrike" cap="none">
                <a:solidFill>
                  <a:schemeClr val="dk1"/>
                </a:solidFill>
                <a:latin typeface="Calibri"/>
                <a:ea typeface="Calibri"/>
                <a:cs typeface="Calibri"/>
                <a:sym typeface="Calibri"/>
              </a:rPr>
              <a:t>Security target  Documentation describing how ToE meets Protection Profile</a:t>
            </a:r>
            <a:endParaRPr sz="1800"/>
          </a:p>
          <a:p>
            <a:pPr marL="469900" marR="0" lvl="1" indent="-152400" algn="l" rtl="0">
              <a:lnSpc>
                <a:spcPct val="90000"/>
              </a:lnSpc>
              <a:spcBef>
                <a:spcPts val="300"/>
              </a:spcBef>
              <a:spcAft>
                <a:spcPts val="1600"/>
              </a:spcAft>
              <a:buClr>
                <a:schemeClr val="dk1"/>
              </a:buClr>
              <a:buSzPts val="1800"/>
              <a:buFont typeface="Noto Sans Symbols"/>
              <a:buChar char="➢"/>
            </a:pPr>
            <a:r>
              <a:rPr lang="en" sz="1800" b="0" i="0" u="none" strike="noStrike" cap="none">
                <a:solidFill>
                  <a:schemeClr val="dk1"/>
                </a:solidFill>
                <a:latin typeface="Calibri"/>
                <a:ea typeface="Calibri"/>
                <a:cs typeface="Calibri"/>
                <a:sym typeface="Calibri"/>
              </a:rPr>
              <a:t>Evaluation Assurance Level (EAL 1-7)  Describes the level to which ToE meets Protection Profile</a:t>
            </a:r>
            <a:endParaRPr sz="1800"/>
          </a:p>
        </p:txBody>
      </p:sp>
      <p:pic>
        <p:nvPicPr>
          <p:cNvPr id="1756" name="Google Shape;1756;p225"/>
          <p:cNvPicPr preferRelativeResize="0"/>
          <p:nvPr/>
        </p:nvPicPr>
        <p:blipFill rotWithShape="1">
          <a:blip r:embed="rId3">
            <a:alphaModFix/>
          </a:blip>
          <a:srcRect/>
          <a:stretch/>
        </p:blipFill>
        <p:spPr>
          <a:xfrm>
            <a:off x="3478697" y="309900"/>
            <a:ext cx="5036653" cy="2827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22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Common Criteria EAL Ratings</a:t>
            </a:r>
            <a:endParaRPr sz="1200"/>
          </a:p>
        </p:txBody>
      </p:sp>
      <p:sp>
        <p:nvSpPr>
          <p:cNvPr id="1762" name="Google Shape;1762;p22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48</a:t>
            </a:fld>
            <a:endParaRPr/>
          </a:p>
        </p:txBody>
      </p:sp>
      <p:sp>
        <p:nvSpPr>
          <p:cNvPr id="1763" name="Google Shape;1763;p226"/>
          <p:cNvSpPr txBox="1">
            <a:spLocks noGrp="1"/>
          </p:cNvSpPr>
          <p:nvPr>
            <p:ph type="body" idx="4294967295"/>
          </p:nvPr>
        </p:nvSpPr>
        <p:spPr>
          <a:xfrm>
            <a:off x="484909" y="1268017"/>
            <a:ext cx="6172500" cy="3421500"/>
          </a:xfrm>
          <a:prstGeom prst="rect">
            <a:avLst/>
          </a:prstGeom>
          <a:noFill/>
          <a:ln>
            <a:noFill/>
          </a:ln>
        </p:spPr>
        <p:txBody>
          <a:bodyPr spcFirstLastPara="1" wrap="square" lIns="75575" tIns="37775" rIns="75575" bIns="37775" anchor="t" anchorCtr="0">
            <a:noAutofit/>
          </a:bodyPr>
          <a:lstStyle/>
          <a:p>
            <a:pPr marL="469900" marR="0" lvl="1" indent="-152400" algn="l" rtl="0">
              <a:lnSpc>
                <a:spcPct val="80000"/>
              </a:lnSpc>
              <a:spcBef>
                <a:spcPts val="0"/>
              </a:spcBef>
              <a:spcAft>
                <a:spcPts val="0"/>
              </a:spcAft>
              <a:buClr>
                <a:schemeClr val="dk1"/>
              </a:buClr>
              <a:buSzPts val="2100"/>
              <a:buFont typeface="Arial"/>
              <a:buNone/>
            </a:pPr>
            <a:r>
              <a:rPr lang="en" sz="2100" b="0" i="0" u="none" strike="noStrike" cap="none">
                <a:solidFill>
                  <a:schemeClr val="dk1"/>
                </a:solidFill>
                <a:latin typeface="Calibri"/>
                <a:ea typeface="Calibri"/>
                <a:cs typeface="Calibri"/>
                <a:sym typeface="Calibri"/>
              </a:rPr>
              <a:t>		</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1 – Functionally tested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2 – Structurally tested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3 – Methodically tested and checked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4 – Methodically designed, tested, and reviewed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5 – Semi formally designed and tested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6 – Semi-formally verified designed and tested</a:t>
            </a:r>
            <a:endParaRPr sz="1200"/>
          </a:p>
          <a:p>
            <a:pPr marL="469900" marR="0" lvl="1" indent="-158750" algn="l" rtl="0">
              <a:lnSpc>
                <a:spcPct val="80000"/>
              </a:lnSpc>
              <a:spcBef>
                <a:spcPts val="300"/>
              </a:spcBef>
              <a:spcAft>
                <a:spcPts val="0"/>
              </a:spcAft>
              <a:buClr>
                <a:schemeClr val="dk1"/>
              </a:buClr>
              <a:buSzPts val="2100"/>
              <a:buFont typeface="Noto Sans Symbols"/>
              <a:buChar char="➢"/>
            </a:pPr>
            <a:r>
              <a:rPr lang="en" sz="2100" b="0" i="0" u="none" strike="noStrike" cap="none">
                <a:solidFill>
                  <a:schemeClr val="dk1"/>
                </a:solidFill>
                <a:latin typeface="Calibri"/>
                <a:ea typeface="Calibri"/>
                <a:cs typeface="Calibri"/>
                <a:sym typeface="Calibri"/>
              </a:rPr>
              <a:t>EAL 7 – Formally verified designed and tested</a:t>
            </a:r>
            <a:endParaRPr sz="1200"/>
          </a:p>
          <a:p>
            <a:pPr marL="469900" marR="0" lvl="1" indent="-152400" algn="l" rtl="0">
              <a:lnSpc>
                <a:spcPct val="80000"/>
              </a:lnSpc>
              <a:spcBef>
                <a:spcPts val="300"/>
              </a:spcBef>
              <a:spcAft>
                <a:spcPts val="0"/>
              </a:spcAft>
              <a:buClr>
                <a:schemeClr val="dk1"/>
              </a:buClr>
              <a:buSzPts val="2100"/>
              <a:buFont typeface="Arial"/>
              <a:buNone/>
            </a:pPr>
            <a:r>
              <a:rPr lang="en" sz="2100" b="0" i="0" u="none" strike="noStrike" cap="none">
                <a:solidFill>
                  <a:schemeClr val="dk1"/>
                </a:solidFill>
                <a:latin typeface="Calibri"/>
                <a:ea typeface="Calibri"/>
                <a:cs typeface="Calibri"/>
                <a:sym typeface="Calibri"/>
              </a:rPr>
              <a:t>	</a:t>
            </a:r>
            <a:endParaRPr sz="1200"/>
          </a:p>
          <a:p>
            <a:pPr marL="469900" marR="0" lvl="1" indent="-152400" algn="l" rtl="0">
              <a:lnSpc>
                <a:spcPct val="80000"/>
              </a:lnSpc>
              <a:spcBef>
                <a:spcPts val="300"/>
              </a:spcBef>
              <a:spcAft>
                <a:spcPts val="1600"/>
              </a:spcAft>
              <a:buClr>
                <a:schemeClr val="dk1"/>
              </a:buClr>
              <a:buSzPts val="2100"/>
              <a:buFont typeface="Arial"/>
              <a:buNone/>
            </a:pPr>
            <a:r>
              <a:rPr lang="en" sz="21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227"/>
          <p:cNvSpPr txBox="1">
            <a:spLocks noGrp="1"/>
          </p:cNvSpPr>
          <p:nvPr>
            <p:ph type="title"/>
          </p:nvPr>
        </p:nvSpPr>
        <p:spPr>
          <a:xfrm>
            <a:off x="628650" y="403412"/>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300"/>
              <a:buFont typeface="Calibri"/>
              <a:buNone/>
            </a:pPr>
            <a:r>
              <a:rPr lang="en" sz="3300" b="0" i="0" u="none" strike="noStrike" cap="none">
                <a:solidFill>
                  <a:schemeClr val="dk1"/>
                </a:solidFill>
                <a:latin typeface="Calibri"/>
                <a:ea typeface="Calibri"/>
                <a:cs typeface="Calibri"/>
                <a:sym typeface="Calibri"/>
              </a:rPr>
              <a:t>Certification &amp; Accreditation</a:t>
            </a:r>
            <a:br>
              <a:rPr lang="en" sz="3300" b="0" i="0" u="none" strike="noStrike" cap="none">
                <a:solidFill>
                  <a:schemeClr val="dk1"/>
                </a:solidFill>
                <a:latin typeface="Calibri"/>
                <a:ea typeface="Calibri"/>
                <a:cs typeface="Calibri"/>
                <a:sym typeface="Calibri"/>
              </a:rPr>
            </a:br>
            <a:endParaRPr sz="3000" b="0" i="0" u="none" strike="noStrike" cap="none">
              <a:solidFill>
                <a:schemeClr val="dk1"/>
              </a:solidFill>
              <a:latin typeface="Calibri"/>
              <a:ea typeface="Calibri"/>
              <a:cs typeface="Calibri"/>
              <a:sym typeface="Calibri"/>
            </a:endParaRPr>
          </a:p>
        </p:txBody>
      </p:sp>
      <p:sp>
        <p:nvSpPr>
          <p:cNvPr id="1769" name="Google Shape;1769;p22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49</a:t>
            </a:fld>
            <a:endParaRPr/>
          </a:p>
        </p:txBody>
      </p:sp>
      <p:sp>
        <p:nvSpPr>
          <p:cNvPr id="1770" name="Google Shape;1770;p227"/>
          <p:cNvSpPr txBox="1">
            <a:spLocks noGrp="1"/>
          </p:cNvSpPr>
          <p:nvPr>
            <p:ph type="body" idx="4294967295"/>
          </p:nvPr>
        </p:nvSpPr>
        <p:spPr>
          <a:xfrm>
            <a:off x="628650" y="1476936"/>
            <a:ext cx="7281000" cy="3290400"/>
          </a:xfrm>
          <a:prstGeom prst="rect">
            <a:avLst/>
          </a:prstGeom>
          <a:noFill/>
          <a:ln>
            <a:noFill/>
          </a:ln>
        </p:spPr>
        <p:txBody>
          <a:bodyPr spcFirstLastPara="1" wrap="square" lIns="75575" tIns="37775" rIns="75575" bIns="37775" anchor="t" anchorCtr="0">
            <a:noAutofit/>
          </a:bodyPr>
          <a:lstStyle/>
          <a:p>
            <a:pPr marL="673100" marR="0" lvl="1" indent="-355600" algn="l" rtl="0">
              <a:lnSpc>
                <a:spcPct val="90000"/>
              </a:lnSpc>
              <a:spcBef>
                <a:spcPts val="0"/>
              </a:spcBef>
              <a:spcAft>
                <a:spcPts val="0"/>
              </a:spcAft>
              <a:buClr>
                <a:schemeClr val="dk1"/>
              </a:buClr>
              <a:buSzPts val="2200"/>
              <a:buFont typeface="Noto Sans Symbols"/>
              <a:buChar char="➢"/>
            </a:pPr>
            <a:r>
              <a:rPr lang="en" sz="2200" b="0" i="0" u="none" strike="noStrike" cap="none">
                <a:solidFill>
                  <a:schemeClr val="dk1"/>
                </a:solidFill>
                <a:latin typeface="Calibri"/>
                <a:ea typeface="Calibri"/>
                <a:cs typeface="Calibri"/>
                <a:sym typeface="Calibri"/>
              </a:rPr>
              <a:t>Certification:</a:t>
            </a:r>
            <a:endParaRPr sz="1200"/>
          </a:p>
          <a:p>
            <a:pPr marL="1003300" marR="0" lvl="1" indent="-3619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A process that ensures systems and major applications adhere to formal and established security requirements that are well documented and authorized. </a:t>
            </a:r>
            <a:endParaRPr sz="1200"/>
          </a:p>
          <a:p>
            <a:pPr marL="1003300" marR="0" lvl="1" indent="-361950" algn="l" rtl="0">
              <a:lnSpc>
                <a:spcPct val="90000"/>
              </a:lnSpc>
              <a:spcBef>
                <a:spcPts val="300"/>
              </a:spcBef>
              <a:spcAft>
                <a:spcPts val="0"/>
              </a:spcAft>
              <a:buClr>
                <a:schemeClr val="dk1"/>
              </a:buClr>
              <a:buSzPts val="1700"/>
              <a:buFont typeface="Noto Sans Symbols"/>
              <a:buChar char="➢"/>
            </a:pPr>
            <a:r>
              <a:rPr lang="en" sz="1700" b="0" i="0" u="none" strike="noStrike" cap="none">
                <a:solidFill>
                  <a:schemeClr val="dk1"/>
                </a:solidFill>
                <a:latin typeface="Calibri"/>
                <a:ea typeface="Calibri"/>
                <a:cs typeface="Calibri"/>
                <a:sym typeface="Calibri"/>
              </a:rPr>
              <a:t>It is usually performed by a vendor.</a:t>
            </a:r>
            <a:endParaRPr sz="1200"/>
          </a:p>
          <a:p>
            <a:pPr marL="673100" marR="0" lvl="1" indent="-355600" algn="l" rtl="0">
              <a:lnSpc>
                <a:spcPct val="90000"/>
              </a:lnSpc>
              <a:spcBef>
                <a:spcPts val="300"/>
              </a:spcBef>
              <a:spcAft>
                <a:spcPts val="0"/>
              </a:spcAft>
              <a:buClr>
                <a:schemeClr val="dk2"/>
              </a:buClr>
              <a:buSzPts val="2200"/>
              <a:buFont typeface="Noto Sans Symbols"/>
              <a:buChar char="➢"/>
            </a:pPr>
            <a:r>
              <a:rPr lang="en" sz="2200" b="0" i="0" u="none" strike="noStrike" cap="none">
                <a:solidFill>
                  <a:schemeClr val="dk1"/>
                </a:solidFill>
                <a:latin typeface="Calibri"/>
                <a:ea typeface="Calibri"/>
                <a:cs typeface="Calibri"/>
                <a:sym typeface="Calibri"/>
              </a:rPr>
              <a:t>Accreditation:</a:t>
            </a:r>
            <a:endParaRPr sz="1200"/>
          </a:p>
          <a:p>
            <a:pPr marL="1003300" marR="0" lvl="1" indent="-361950" algn="l" rtl="0">
              <a:lnSpc>
                <a:spcPct val="90000"/>
              </a:lnSpc>
              <a:spcBef>
                <a:spcPts val="300"/>
              </a:spcBef>
              <a:spcAft>
                <a:spcPts val="0"/>
              </a:spcAft>
              <a:buClr>
                <a:schemeClr val="dk2"/>
              </a:buClr>
              <a:buSzPts val="1700"/>
              <a:buFont typeface="Noto Sans Symbols"/>
              <a:buChar char="➢"/>
            </a:pPr>
            <a:r>
              <a:rPr lang="en" sz="1700" b="0" i="0" u="none" strike="noStrike" cap="none">
                <a:solidFill>
                  <a:schemeClr val="dk1"/>
                </a:solidFill>
                <a:latin typeface="Calibri"/>
                <a:ea typeface="Calibri"/>
                <a:cs typeface="Calibri"/>
                <a:sym typeface="Calibri"/>
              </a:rPr>
              <a:t>A formal declaration by a Designated Accrediting Authority (DAA) that information systems are approved to operate at an acceptable level of risk based on the implementation of an approved set of technical, managerial, and procedural safeguards.</a:t>
            </a:r>
            <a:endParaRPr sz="1200"/>
          </a:p>
          <a:p>
            <a:pPr marL="279400" marR="0" lvl="0" indent="-228600" algn="l" rtl="0">
              <a:lnSpc>
                <a:spcPct val="90000"/>
              </a:lnSpc>
              <a:spcBef>
                <a:spcPts val="700"/>
              </a:spcBef>
              <a:spcAft>
                <a:spcPts val="0"/>
              </a:spcAft>
              <a:buClr>
                <a:schemeClr val="dk1"/>
              </a:buClr>
              <a:buSzPts val="3300"/>
              <a:buFont typeface="Arial"/>
              <a:buNone/>
            </a:pPr>
            <a:endParaRPr sz="3300" b="0" i="0" u="none" strike="noStrike" cap="none">
              <a:solidFill>
                <a:schemeClr val="dk1"/>
              </a:solidFill>
              <a:latin typeface="Calibri"/>
              <a:ea typeface="Calibri"/>
              <a:cs typeface="Calibri"/>
              <a:sym typeface="Calibri"/>
            </a:endParaRPr>
          </a:p>
          <a:p>
            <a:pPr marL="685800" marR="0" lvl="2" indent="-50800" algn="l" rtl="0">
              <a:lnSpc>
                <a:spcPct val="90000"/>
              </a:lnSpc>
              <a:spcBef>
                <a:spcPts val="300"/>
              </a:spcBef>
              <a:spcAft>
                <a:spcPts val="0"/>
              </a:spcAft>
              <a:buClr>
                <a:schemeClr val="dk1"/>
              </a:buClr>
              <a:buSzPts val="1700"/>
              <a:buFont typeface="Noto Sans Symbols"/>
              <a:buNone/>
            </a:pPr>
            <a:endParaRPr sz="1700" b="0" i="0" u="none" strike="noStrike" cap="none">
              <a:solidFill>
                <a:schemeClr val="dk1"/>
              </a:solidFill>
              <a:latin typeface="Calibri"/>
              <a:ea typeface="Calibri"/>
              <a:cs typeface="Calibri"/>
              <a:sym typeface="Calibri"/>
            </a:endParaRPr>
          </a:p>
          <a:p>
            <a:pPr marL="685800" marR="0" lvl="2" indent="-50800" algn="l" rtl="0">
              <a:lnSpc>
                <a:spcPct val="90000"/>
              </a:lnSpc>
              <a:spcBef>
                <a:spcPts val="300"/>
              </a:spcBef>
              <a:spcAft>
                <a:spcPts val="0"/>
              </a:spcAft>
              <a:buClr>
                <a:schemeClr val="dk1"/>
              </a:buClr>
              <a:buSzPts val="1700"/>
              <a:buFont typeface="Noto Sans Symbols"/>
              <a:buNone/>
            </a:pPr>
            <a:endParaRPr sz="1700" b="0" i="0" u="none" strike="noStrike" cap="none">
              <a:solidFill>
                <a:schemeClr val="dk1"/>
              </a:solidFill>
              <a:latin typeface="Calibri"/>
              <a:ea typeface="Calibri"/>
              <a:cs typeface="Calibri"/>
              <a:sym typeface="Calibri"/>
            </a:endParaRPr>
          </a:p>
          <a:p>
            <a:pPr marL="685800" marR="0" lvl="2" indent="-50800" algn="l" rtl="0">
              <a:lnSpc>
                <a:spcPct val="90000"/>
              </a:lnSpc>
              <a:spcBef>
                <a:spcPts val="300"/>
              </a:spcBef>
              <a:spcAft>
                <a:spcPts val="1600"/>
              </a:spcAft>
              <a:buClr>
                <a:schemeClr val="dk1"/>
              </a:buClr>
              <a:buSzPts val="1700"/>
              <a:buFont typeface="Noto Sans Symbols"/>
              <a:buNone/>
            </a:pPr>
            <a:endParaRPr sz="17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99"/>
          <p:cNvSpPr txBox="1">
            <a:spLocks noGrp="1"/>
          </p:cNvSpPr>
          <p:nvPr>
            <p:ph type="title"/>
          </p:nvPr>
        </p:nvSpPr>
        <p:spPr>
          <a:xfrm>
            <a:off x="628650" y="5436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US" sz="3000" b="0" i="0" u="none" strike="noStrike" cap="none" dirty="0">
                <a:solidFill>
                  <a:schemeClr val="dk1"/>
                </a:solidFill>
                <a:latin typeface="Calibri"/>
                <a:ea typeface="Calibri"/>
                <a:cs typeface="Calibri"/>
                <a:sym typeface="Calibri"/>
              </a:rPr>
              <a:t>Security Models and Architecture</a:t>
            </a:r>
            <a:endParaRPr sz="1200" dirty="0"/>
          </a:p>
        </p:txBody>
      </p:sp>
      <p:sp>
        <p:nvSpPr>
          <p:cNvPr id="1541" name="Google Shape;1541;p19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
        <p:nvSpPr>
          <p:cNvPr id="1542" name="Google Shape;1542;p199"/>
          <p:cNvSpPr txBox="1">
            <a:spLocks noGrp="1"/>
          </p:cNvSpPr>
          <p:nvPr>
            <p:ph type="body" idx="4294967295"/>
          </p:nvPr>
        </p:nvSpPr>
        <p:spPr>
          <a:xfrm>
            <a:off x="329609" y="777290"/>
            <a:ext cx="8155172" cy="3277800"/>
          </a:xfrm>
          <a:prstGeom prst="rect">
            <a:avLst/>
          </a:prstGeom>
          <a:noFill/>
          <a:ln>
            <a:noFill/>
          </a:ln>
        </p:spPr>
        <p:txBody>
          <a:bodyPr spcFirstLastPara="1" wrap="square" lIns="75575" tIns="37775" rIns="75575" bIns="37775" anchor="t" anchorCtr="0">
            <a:noAutofit/>
          </a:bodyPr>
          <a:lstStyle/>
          <a:p>
            <a:pPr marL="774700" marR="0" lvl="2" indent="-25400" algn="l" rtl="0">
              <a:lnSpc>
                <a:spcPct val="80000"/>
              </a:lnSpc>
              <a:spcBef>
                <a:spcPts val="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a:lnSpc>
                <a:spcPct val="100000"/>
              </a:lnSpc>
              <a:spcBef>
                <a:spcPts val="600"/>
              </a:spcBef>
              <a:buFont typeface="Arial" panose="020B0604020202020204" pitchFamily="34" charset="0"/>
              <a:buChar char="•"/>
            </a:pPr>
            <a:r>
              <a:rPr lang="en" sz="2000" dirty="0">
                <a:solidFill>
                  <a:schemeClr val="dk1"/>
                </a:solidFill>
                <a:latin typeface="Calibri"/>
                <a:cs typeface="Calibri"/>
                <a:sym typeface="Calibri"/>
              </a:rPr>
              <a:t>A </a:t>
            </a:r>
            <a:r>
              <a:rPr lang="en" sz="2000" b="1" dirty="0">
                <a:solidFill>
                  <a:schemeClr val="dk1"/>
                </a:solidFill>
                <a:latin typeface="Calibri"/>
                <a:cs typeface="Calibri"/>
                <a:sym typeface="Calibri"/>
              </a:rPr>
              <a:t>security model </a:t>
            </a:r>
            <a:r>
              <a:rPr lang="en-US" sz="2000" dirty="0">
                <a:solidFill>
                  <a:schemeClr val="dk1"/>
                </a:solidFill>
                <a:latin typeface="Calibri"/>
                <a:cs typeface="Calibri"/>
                <a:sym typeface="Calibri"/>
              </a:rPr>
              <a:t>Provides the means  to formalize a system policy into an explicit set of </a:t>
            </a:r>
            <a:r>
              <a:rPr lang="en-US" sz="2000" b="1" dirty="0">
                <a:solidFill>
                  <a:schemeClr val="dk1"/>
                </a:solidFill>
                <a:latin typeface="Calibri"/>
                <a:cs typeface="Calibri"/>
                <a:sym typeface="Calibri"/>
              </a:rPr>
              <a:t>rules</a:t>
            </a:r>
            <a:r>
              <a:rPr lang="en-US" sz="2000" dirty="0">
                <a:solidFill>
                  <a:schemeClr val="dk1"/>
                </a:solidFill>
                <a:latin typeface="Calibri"/>
                <a:cs typeface="Calibri"/>
                <a:sym typeface="Calibri"/>
              </a:rPr>
              <a:t> </a:t>
            </a:r>
            <a:r>
              <a:rPr lang="en-US" sz="2000" dirty="0">
                <a:solidFill>
                  <a:schemeClr val="dk1"/>
                </a:solidFill>
                <a:latin typeface="Calibri"/>
                <a:cs typeface="Calibri"/>
              </a:rPr>
              <a:t>that a computer can follow to implement the fundamental security concepts, processes, and procedures that make up a security policy </a:t>
            </a:r>
          </a:p>
          <a:p>
            <a:pPr>
              <a:lnSpc>
                <a:spcPct val="100000"/>
              </a:lnSpc>
              <a:spcBef>
                <a:spcPts val="600"/>
              </a:spcBef>
              <a:buFont typeface="Arial" panose="020B0604020202020204" pitchFamily="34" charset="0"/>
              <a:buChar char="•"/>
            </a:pPr>
            <a:r>
              <a:rPr lang="en" sz="2000" dirty="0">
                <a:solidFill>
                  <a:schemeClr val="dk1"/>
                </a:solidFill>
                <a:latin typeface="Calibri"/>
                <a:cs typeface="Calibri"/>
                <a:sym typeface="Calibri"/>
              </a:rPr>
              <a:t>The </a:t>
            </a:r>
            <a:r>
              <a:rPr lang="en" sz="2000" b="1" dirty="0">
                <a:solidFill>
                  <a:schemeClr val="dk1"/>
                </a:solidFill>
                <a:latin typeface="Calibri"/>
                <a:cs typeface="Calibri"/>
                <a:sym typeface="Calibri"/>
              </a:rPr>
              <a:t>system architecture</a:t>
            </a:r>
            <a:r>
              <a:rPr lang="en" sz="2000" dirty="0">
                <a:solidFill>
                  <a:schemeClr val="dk1"/>
                </a:solidFill>
                <a:latin typeface="Calibri"/>
                <a:cs typeface="Calibri"/>
                <a:sym typeface="Calibri"/>
              </a:rPr>
              <a:t>, in turn, is the overall design </a:t>
            </a:r>
            <a:r>
              <a:rPr lang="en-US" sz="2000" dirty="0">
                <a:solidFill>
                  <a:schemeClr val="dk1"/>
                </a:solidFill>
                <a:latin typeface="Calibri"/>
                <a:cs typeface="Calibri"/>
                <a:sym typeface="Calibri"/>
              </a:rPr>
              <a:t>and description </a:t>
            </a:r>
            <a:r>
              <a:rPr lang="en" sz="2000" dirty="0">
                <a:solidFill>
                  <a:schemeClr val="dk1"/>
                </a:solidFill>
                <a:latin typeface="Calibri"/>
                <a:cs typeface="Calibri"/>
                <a:sym typeface="Calibri"/>
              </a:rPr>
              <a:t>of </a:t>
            </a:r>
            <a:r>
              <a:rPr lang="en-US" sz="2000" dirty="0">
                <a:solidFill>
                  <a:schemeClr val="dk1"/>
                </a:solidFill>
                <a:latin typeface="Calibri"/>
                <a:cs typeface="Calibri"/>
                <a:sym typeface="Calibri"/>
              </a:rPr>
              <a:t>the interaction of</a:t>
            </a:r>
            <a:r>
              <a:rPr lang="en" sz="2000" dirty="0">
                <a:solidFill>
                  <a:schemeClr val="dk1"/>
                </a:solidFill>
                <a:latin typeface="Calibri"/>
                <a:cs typeface="Calibri"/>
                <a:sym typeface="Calibri"/>
              </a:rPr>
              <a:t> (</a:t>
            </a:r>
            <a:r>
              <a:rPr lang="en-US" sz="2000" dirty="0">
                <a:solidFill>
                  <a:schemeClr val="dk1"/>
                </a:solidFill>
                <a:latin typeface="Calibri"/>
                <a:cs typeface="Calibri"/>
                <a:sym typeface="Calibri"/>
              </a:rPr>
              <a:t>HW, SW, Applications, etc.) </a:t>
            </a:r>
            <a:r>
              <a:rPr lang="en" sz="2000" dirty="0">
                <a:solidFill>
                  <a:schemeClr val="dk1"/>
                </a:solidFill>
                <a:latin typeface="Calibri"/>
                <a:cs typeface="Calibri"/>
                <a:sym typeface="Calibri"/>
              </a:rPr>
              <a:t>of an information system. </a:t>
            </a:r>
          </a:p>
          <a:p>
            <a:pPr>
              <a:lnSpc>
                <a:spcPct val="100000"/>
              </a:lnSpc>
              <a:spcBef>
                <a:spcPts val="600"/>
              </a:spcBef>
              <a:buFont typeface="Arial" panose="020B0604020202020204" pitchFamily="34" charset="0"/>
              <a:buChar char="•"/>
            </a:pPr>
            <a:r>
              <a:rPr lang="en" sz="2000" dirty="0">
                <a:solidFill>
                  <a:schemeClr val="dk1"/>
                </a:solidFill>
                <a:latin typeface="Calibri"/>
                <a:cs typeface="Calibri"/>
                <a:sym typeface="Calibri"/>
              </a:rPr>
              <a:t>This </a:t>
            </a:r>
            <a:r>
              <a:rPr lang="en-US" sz="2000" dirty="0">
                <a:solidFill>
                  <a:schemeClr val="dk1"/>
                </a:solidFill>
                <a:latin typeface="Calibri"/>
                <a:cs typeface="Calibri"/>
                <a:sym typeface="Calibri"/>
              </a:rPr>
              <a:t>architecture</a:t>
            </a:r>
            <a:r>
              <a:rPr lang="en" sz="2000" dirty="0">
                <a:solidFill>
                  <a:schemeClr val="dk1"/>
                </a:solidFill>
                <a:latin typeface="Calibri"/>
                <a:cs typeface="Calibri"/>
                <a:sym typeface="Calibri"/>
              </a:rPr>
              <a:t> shoul</a:t>
            </a:r>
            <a:r>
              <a:rPr lang="en-US" sz="2000" dirty="0">
                <a:solidFill>
                  <a:schemeClr val="dk1"/>
                </a:solidFill>
                <a:latin typeface="Calibri"/>
                <a:cs typeface="Calibri"/>
                <a:sym typeface="Calibri"/>
              </a:rPr>
              <a:t>d enforce</a:t>
            </a:r>
            <a:r>
              <a:rPr lang="en" sz="2000" dirty="0">
                <a:solidFill>
                  <a:schemeClr val="dk1"/>
                </a:solidFill>
                <a:latin typeface="Calibri"/>
                <a:cs typeface="Calibri"/>
                <a:sym typeface="Calibri"/>
              </a:rPr>
              <a:t> the specifications provided by the security model.</a:t>
            </a:r>
            <a:endParaRPr sz="2000" dirty="0">
              <a:solidFill>
                <a:schemeClr val="dk1"/>
              </a:solidFill>
              <a:latin typeface="Calibri"/>
              <a:cs typeface="Calibri"/>
            </a:endParaRPr>
          </a:p>
          <a:p>
            <a:pPr marL="774700" lvl="1" indent="-342900">
              <a:lnSpc>
                <a:spcPct val="100000"/>
              </a:lnSpc>
              <a:spcBef>
                <a:spcPts val="600"/>
              </a:spcBef>
              <a:buClr>
                <a:schemeClr val="dk1"/>
              </a:buClr>
              <a:buSzPts val="2000"/>
              <a:buFont typeface="Arial" panose="020B0604020202020204" pitchFamily="34" charset="0"/>
              <a:buChar char="•"/>
            </a:pPr>
            <a:endParaRPr sz="2000" dirty="0">
              <a:solidFill>
                <a:schemeClr val="dk1"/>
              </a:solidFill>
              <a:latin typeface="Calibri"/>
              <a:cs typeface="Calibri"/>
              <a:sym typeface="Calibri"/>
            </a:endParaRPr>
          </a:p>
          <a:p>
            <a:pPr marL="774700" marR="0" lvl="2" indent="-25400" algn="l" rtl="0">
              <a:lnSpc>
                <a:spcPct val="100000"/>
              </a:lnSpc>
              <a:spcBef>
                <a:spcPts val="600"/>
              </a:spcBef>
              <a:spcAft>
                <a:spcPts val="0"/>
              </a:spcAft>
              <a:buClr>
                <a:schemeClr val="dk1"/>
              </a:buClr>
              <a:buSzPts val="2000"/>
              <a:buFont typeface="Arial"/>
              <a:buNone/>
            </a:pPr>
            <a:endParaRPr sz="2000" dirty="0">
              <a:solidFill>
                <a:schemeClr val="dk1"/>
              </a:solidFill>
              <a:latin typeface="Calibri"/>
              <a:cs typeface="Calibri"/>
              <a:sym typeface="Calibri"/>
            </a:endParaRPr>
          </a:p>
          <a:p>
            <a:pPr marL="774700" marR="0" lvl="2" indent="-152400" algn="l" rtl="0">
              <a:lnSpc>
                <a:spcPct val="100000"/>
              </a:lnSpc>
              <a:spcBef>
                <a:spcPts val="600"/>
              </a:spcBef>
              <a:spcAft>
                <a:spcPts val="0"/>
              </a:spcAft>
              <a:buClr>
                <a:schemeClr val="dk1"/>
              </a:buClr>
              <a:buSzPts val="2000"/>
              <a:buFont typeface="Arial"/>
              <a:buNone/>
            </a:pPr>
            <a:endParaRPr sz="2000" dirty="0">
              <a:solidFill>
                <a:schemeClr val="dk1"/>
              </a:solidFill>
              <a:latin typeface="Calibri"/>
              <a:cs typeface="Calibri"/>
              <a:sym typeface="Calibri"/>
            </a:endParaRPr>
          </a:p>
          <a:p>
            <a:pPr marL="774700" marR="0" lvl="2" indent="-25400" algn="l" rtl="0">
              <a:lnSpc>
                <a:spcPct val="80000"/>
              </a:lnSpc>
              <a:spcBef>
                <a:spcPts val="300"/>
              </a:spcBef>
              <a:spcAft>
                <a:spcPts val="160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4E4B-1347-464D-959F-324804C08123}"/>
              </a:ext>
            </a:extLst>
          </p:cNvPr>
          <p:cNvSpPr>
            <a:spLocks noGrp="1"/>
          </p:cNvSpPr>
          <p:nvPr>
            <p:ph type="title"/>
          </p:nvPr>
        </p:nvSpPr>
        <p:spPr/>
        <p:txBody>
          <a:bodyPr/>
          <a:lstStyle/>
          <a:p>
            <a:r>
              <a:rPr lang="en-US" dirty="0"/>
              <a:t>Domain 3 Part 2: Security Architecture and Design Review</a:t>
            </a:r>
          </a:p>
        </p:txBody>
      </p:sp>
      <p:sp>
        <p:nvSpPr>
          <p:cNvPr id="3" name="Text Placeholder 2">
            <a:extLst>
              <a:ext uri="{FF2B5EF4-FFF2-40B4-BE49-F238E27FC236}">
                <a16:creationId xmlns:a16="http://schemas.microsoft.com/office/drawing/2014/main" id="{0D159FB2-0A4B-446C-8BDA-D7E0D7F3FF6A}"/>
              </a:ext>
            </a:extLst>
          </p:cNvPr>
          <p:cNvSpPr>
            <a:spLocks noGrp="1"/>
          </p:cNvSpPr>
          <p:nvPr>
            <p:ph type="body" idx="1"/>
          </p:nvPr>
        </p:nvSpPr>
        <p:spPr/>
        <p:txBody>
          <a:bodyPr/>
          <a:lstStyle/>
          <a:p>
            <a:r>
              <a:rPr lang="en-US" dirty="0"/>
              <a:t>Security Models </a:t>
            </a:r>
          </a:p>
          <a:p>
            <a:r>
              <a:rPr lang="en-US" dirty="0"/>
              <a:t>System Architecture</a:t>
            </a:r>
          </a:p>
          <a:p>
            <a:r>
              <a:rPr lang="en-US" dirty="0"/>
              <a:t>The Trusted Computing Base</a:t>
            </a:r>
          </a:p>
          <a:p>
            <a:r>
              <a:rPr lang="en-US" dirty="0"/>
              <a:t>Hardware Architecture</a:t>
            </a:r>
          </a:p>
          <a:p>
            <a:r>
              <a:rPr lang="en-US" dirty="0"/>
              <a:t>Software:  Operating System Architecture</a:t>
            </a:r>
          </a:p>
          <a:p>
            <a:r>
              <a:rPr lang="en-US" dirty="0"/>
              <a:t>Software: Application Architecture</a:t>
            </a:r>
          </a:p>
          <a:p>
            <a:r>
              <a:rPr lang="en-US" dirty="0"/>
              <a:t>Secure Modes of Operation</a:t>
            </a:r>
          </a:p>
          <a:p>
            <a:r>
              <a:rPr lang="en-US" dirty="0"/>
              <a:t>Certification and Accreditation</a:t>
            </a:r>
          </a:p>
          <a:p>
            <a:endParaRPr lang="en-US" dirty="0"/>
          </a:p>
        </p:txBody>
      </p:sp>
    </p:spTree>
    <p:extLst>
      <p:ext uri="{BB962C8B-B14F-4D97-AF65-F5344CB8AC3E}">
        <p14:creationId xmlns:p14="http://schemas.microsoft.com/office/powerpoint/2010/main" val="2851800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5"/>
        <p:cNvGrpSpPr/>
        <p:nvPr/>
      </p:nvGrpSpPr>
      <p:grpSpPr>
        <a:xfrm>
          <a:off x="0" y="0"/>
          <a:ext cx="0" cy="0"/>
          <a:chOff x="0" y="0"/>
          <a:chExt cx="0" cy="0"/>
        </a:xfrm>
      </p:grpSpPr>
      <p:sp>
        <p:nvSpPr>
          <p:cNvPr id="1776" name="Google Shape;1776;p228"/>
          <p:cNvSpPr/>
          <p:nvPr/>
        </p:nvSpPr>
        <p:spPr>
          <a:xfrm>
            <a:off x="238738" y="77045"/>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777" name="Google Shape;1777;p228"/>
          <p:cNvSpPr txBox="1">
            <a:spLocks noGrp="1"/>
          </p:cNvSpPr>
          <p:nvPr>
            <p:ph type="title"/>
          </p:nvPr>
        </p:nvSpPr>
        <p:spPr>
          <a:xfrm>
            <a:off x="505677" y="685800"/>
            <a:ext cx="2743200" cy="2165700"/>
          </a:xfrm>
          <a:prstGeom prst="rect">
            <a:avLst/>
          </a:prstGeom>
          <a:noFill/>
          <a:ln>
            <a:noFill/>
          </a:ln>
        </p:spPr>
        <p:txBody>
          <a:bodyPr spcFirstLastPara="1" wrap="square" lIns="75575" tIns="37775" rIns="75575" bIns="37775" anchor="b" anchorCtr="0">
            <a:noAutofit/>
          </a:bodyPr>
          <a:lstStyle/>
          <a:p>
            <a:pPr marL="0" marR="0" lvl="0" indent="0" algn="ctr" rtl="0">
              <a:lnSpc>
                <a:spcPct val="90000"/>
              </a:lnSpc>
              <a:spcBef>
                <a:spcPts val="0"/>
              </a:spcBef>
              <a:spcAft>
                <a:spcPts val="0"/>
              </a:spcAft>
              <a:buClr>
                <a:srgbClr val="FFFFFF"/>
              </a:buClr>
              <a:buSzPts val="3900"/>
              <a:buFont typeface="Calibri"/>
              <a:buNone/>
            </a:pPr>
            <a:r>
              <a:rPr lang="en" sz="3900" b="0" i="0" u="none" strike="noStrike" cap="none">
                <a:solidFill>
                  <a:srgbClr val="FFFFFF"/>
                </a:solidFill>
                <a:latin typeface="Calibri"/>
                <a:ea typeface="Calibri"/>
                <a:cs typeface="Calibri"/>
                <a:sym typeface="Calibri"/>
              </a:rPr>
              <a:t>Domain 4</a:t>
            </a:r>
            <a:br>
              <a:rPr lang="en" sz="3900" b="0" i="0" u="none" strike="noStrike" cap="none">
                <a:solidFill>
                  <a:srgbClr val="FFFFFF"/>
                </a:solidFill>
                <a:latin typeface="Calibri"/>
                <a:ea typeface="Calibri"/>
                <a:cs typeface="Calibri"/>
                <a:sym typeface="Calibri"/>
              </a:rPr>
            </a:br>
            <a:endParaRPr sz="3900" b="0" i="0" u="none" strike="noStrike" cap="none">
              <a:solidFill>
                <a:srgbClr val="FFFFFF"/>
              </a:solidFill>
              <a:latin typeface="Calibri"/>
              <a:ea typeface="Calibri"/>
              <a:cs typeface="Calibri"/>
              <a:sym typeface="Calibri"/>
            </a:endParaRPr>
          </a:p>
        </p:txBody>
      </p:sp>
      <p:sp>
        <p:nvSpPr>
          <p:cNvPr id="1778" name="Google Shape;1778;p228"/>
          <p:cNvSpPr txBox="1">
            <a:spLocks noGrp="1"/>
          </p:cNvSpPr>
          <p:nvPr>
            <p:ph type="subTitle" idx="4294967295"/>
          </p:nvPr>
        </p:nvSpPr>
        <p:spPr>
          <a:xfrm>
            <a:off x="505677" y="3127875"/>
            <a:ext cx="2743200" cy="1144200"/>
          </a:xfrm>
          <a:prstGeom prst="rect">
            <a:avLst/>
          </a:prstGeom>
          <a:noFill/>
          <a:ln>
            <a:noFill/>
          </a:ln>
        </p:spPr>
        <p:txBody>
          <a:bodyPr spcFirstLastPara="1" wrap="square" lIns="75575" tIns="37775" rIns="75575" bIns="37775" anchor="t" anchorCtr="0">
            <a:noAutofit/>
          </a:bodyPr>
          <a:lstStyle/>
          <a:p>
            <a:pPr marL="0" marR="0" lvl="0" indent="0" algn="ctr" rtl="0">
              <a:lnSpc>
                <a:spcPct val="90000"/>
              </a:lnSpc>
              <a:spcBef>
                <a:spcPts val="0"/>
              </a:spcBef>
              <a:spcAft>
                <a:spcPts val="1600"/>
              </a:spcAft>
              <a:buClr>
                <a:srgbClr val="FFFFFF"/>
              </a:buClr>
              <a:buSzPts val="1600"/>
              <a:buFont typeface="Arial"/>
              <a:buNone/>
            </a:pPr>
            <a:r>
              <a:rPr lang="en" sz="1600" b="0" i="0" u="none" strike="noStrike" cap="none">
                <a:solidFill>
                  <a:srgbClr val="FFFFFF"/>
                </a:solidFill>
                <a:latin typeface="Calibri"/>
                <a:ea typeface="Calibri"/>
                <a:cs typeface="Calibri"/>
                <a:sym typeface="Calibri"/>
              </a:rPr>
              <a:t>Communications and Network Security</a:t>
            </a:r>
            <a:endParaRPr sz="1200"/>
          </a:p>
        </p:txBody>
      </p:sp>
      <p:cxnSp>
        <p:nvCxnSpPr>
          <p:cNvPr id="1779" name="Google Shape;1779;p228"/>
          <p:cNvCxnSpPr/>
          <p:nvPr/>
        </p:nvCxnSpPr>
        <p:spPr>
          <a:xfrm>
            <a:off x="893344" y="2932700"/>
            <a:ext cx="1940100" cy="0"/>
          </a:xfrm>
          <a:prstGeom prst="straightConnector1">
            <a:avLst/>
          </a:prstGeom>
          <a:noFill/>
          <a:ln w="22225" cap="flat" cmpd="sng">
            <a:solidFill>
              <a:srgbClr val="D9D9D9"/>
            </a:solidFill>
            <a:prstDash val="solid"/>
            <a:miter lim="800000"/>
            <a:headEnd type="none" w="sm" len="sm"/>
            <a:tailEnd type="none" w="sm" len="sm"/>
          </a:ln>
        </p:spPr>
      </p:cxnSp>
      <p:pic>
        <p:nvPicPr>
          <p:cNvPr id="1780" name="Google Shape;1780;p228"/>
          <p:cNvPicPr preferRelativeResize="0"/>
          <p:nvPr/>
        </p:nvPicPr>
        <p:blipFill rotWithShape="1">
          <a:blip r:embed="rId3">
            <a:alphaModFix/>
          </a:blip>
          <a:srcRect/>
          <a:stretch/>
        </p:blipFill>
        <p:spPr>
          <a:xfrm>
            <a:off x="3865366" y="1286667"/>
            <a:ext cx="3577946" cy="2576123"/>
          </a:xfrm>
          <a:prstGeom prst="rect">
            <a:avLst/>
          </a:prstGeom>
          <a:noFill/>
          <a:ln>
            <a:noFill/>
          </a:ln>
        </p:spPr>
      </p:pic>
      <p:sp>
        <p:nvSpPr>
          <p:cNvPr id="1781" name="Google Shape;1781;p228"/>
          <p:cNvSpPr txBox="1">
            <a:spLocks noGrp="1"/>
          </p:cNvSpPr>
          <p:nvPr>
            <p:ph type="sldNum" idx="12"/>
          </p:nvPr>
        </p:nvSpPr>
        <p:spPr>
          <a:xfrm>
            <a:off x="7493266" y="4767262"/>
            <a:ext cx="1022100" cy="273900"/>
          </a:xfrm>
          <a:prstGeom prst="rect">
            <a:avLst/>
          </a:prstGeom>
          <a:noFill/>
          <a:ln>
            <a:noFill/>
          </a:ln>
        </p:spPr>
        <p:txBody>
          <a:bodyPr spcFirstLastPara="1" wrap="square" lIns="75575" tIns="37775" rIns="75575" bIns="377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2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Communications and Network Security </a:t>
            </a:r>
            <a:r>
              <a:rPr lang="en-US" sz="3000" b="0" i="0" u="none" strike="noStrike" cap="none" dirty="0">
                <a:solidFill>
                  <a:schemeClr val="dk1"/>
                </a:solidFill>
                <a:latin typeface="Calibri"/>
                <a:ea typeface="Calibri"/>
                <a:cs typeface="Calibri"/>
                <a:sym typeface="Calibri"/>
              </a:rPr>
              <a:t>Agenda</a:t>
            </a:r>
            <a:endParaRPr sz="1200" dirty="0"/>
          </a:p>
        </p:txBody>
      </p:sp>
      <p:sp>
        <p:nvSpPr>
          <p:cNvPr id="1788" name="Google Shape;1788;p22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52</a:t>
            </a:fld>
            <a:endParaRPr/>
          </a:p>
        </p:txBody>
      </p:sp>
      <p:sp>
        <p:nvSpPr>
          <p:cNvPr id="1789" name="Google Shape;1789;p229"/>
          <p:cNvSpPr txBox="1">
            <a:spLocks noGrp="1"/>
          </p:cNvSpPr>
          <p:nvPr>
            <p:ph type="body" idx="4294967295"/>
          </p:nvPr>
        </p:nvSpPr>
        <p:spPr>
          <a:xfrm>
            <a:off x="867539" y="1155450"/>
            <a:ext cx="3227293"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dirty="0">
                <a:solidFill>
                  <a:schemeClr val="dk1"/>
                </a:solidFill>
                <a:latin typeface="Calibri"/>
                <a:ea typeface="Calibri"/>
                <a:cs typeface="Calibri"/>
                <a:sym typeface="Calibri"/>
              </a:rPr>
              <a:t>OSI Reference Model</a:t>
            </a:r>
            <a:endParaRPr lang="en-US" sz="1200" dirty="0"/>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Physical </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Data Link</a:t>
            </a:r>
          </a:p>
          <a:p>
            <a:pPr marL="609600" lvl="1" indent="-146050">
              <a:lnSpc>
                <a:spcPct val="90000"/>
              </a:lnSpc>
              <a:spcBef>
                <a:spcPts val="700"/>
              </a:spcBef>
              <a:buClr>
                <a:schemeClr val="dk1"/>
              </a:buClr>
              <a:buSzPts val="1900"/>
              <a:buFont typeface="Arial"/>
              <a:buChar char="•"/>
            </a:pPr>
            <a:r>
              <a:rPr lang="en-US" sz="1900" b="0" i="0" u="none" strike="noStrike" cap="none" dirty="0">
                <a:solidFill>
                  <a:schemeClr val="dk1"/>
                </a:solidFill>
                <a:latin typeface="Calibri"/>
                <a:ea typeface="Calibri"/>
                <a:cs typeface="Calibri"/>
                <a:sym typeface="Calibri"/>
              </a:rPr>
              <a:t>Network</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Transport</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Session </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Presentation</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Application</a:t>
            </a:r>
          </a:p>
          <a:p>
            <a:pPr marL="609600" lvl="1" indent="-146050">
              <a:lnSpc>
                <a:spcPct val="90000"/>
              </a:lnSpc>
              <a:spcBef>
                <a:spcPts val="700"/>
              </a:spcBef>
              <a:buClr>
                <a:schemeClr val="dk1"/>
              </a:buClr>
              <a:buSzPts val="1900"/>
              <a:buFont typeface="Arial"/>
              <a:buChar char="•"/>
            </a:pPr>
            <a:r>
              <a:rPr lang="en-US" sz="1900" dirty="0">
                <a:solidFill>
                  <a:schemeClr val="dk1"/>
                </a:solidFill>
                <a:latin typeface="Calibri"/>
                <a:ea typeface="Calibri"/>
                <a:cs typeface="Calibri"/>
                <a:sym typeface="Calibri"/>
              </a:rPr>
              <a:t>TCP/IP Model and OSI Review</a:t>
            </a:r>
          </a:p>
        </p:txBody>
      </p:sp>
      <p:sp>
        <p:nvSpPr>
          <p:cNvPr id="5" name="Google Shape;1789;p229">
            <a:extLst>
              <a:ext uri="{FF2B5EF4-FFF2-40B4-BE49-F238E27FC236}">
                <a16:creationId xmlns:a16="http://schemas.microsoft.com/office/drawing/2014/main" id="{BEEF10D0-649D-4FAD-9A46-31DB3CFBFB14}"/>
              </a:ext>
            </a:extLst>
          </p:cNvPr>
          <p:cNvSpPr txBox="1">
            <a:spLocks/>
          </p:cNvSpPr>
          <p:nvPr/>
        </p:nvSpPr>
        <p:spPr>
          <a:xfrm>
            <a:off x="4094832" y="1384050"/>
            <a:ext cx="5914200" cy="2375400"/>
          </a:xfrm>
          <a:prstGeom prst="rect">
            <a:avLst/>
          </a:prstGeom>
          <a:noFill/>
          <a:ln>
            <a:noFill/>
          </a:ln>
        </p:spPr>
        <p:txBody>
          <a:bodyPr spcFirstLastPara="1" wrap="square" lIns="75575" tIns="37775" rIns="75575" bIns="37775" anchor="t" anchorCtr="0">
            <a:noAutofit/>
          </a:bodyPr>
          <a:lstStyle>
            <a:defPPr marR="0" lvl="0" algn="l" rtl="0">
              <a:lnSpc>
                <a:spcPct val="100000"/>
              </a:lnSpc>
              <a:spcBef>
                <a:spcPts val="0"/>
              </a:spcBef>
              <a:spcAft>
                <a:spcPts val="0"/>
              </a:spcAft>
            </a:defPPr>
            <a:lvl1pPr marL="457200" marR="0" lvl="0" indent="-292100" algn="l" rtl="0">
              <a:lnSpc>
                <a:spcPct val="150000"/>
              </a:lnSpc>
              <a:spcBef>
                <a:spcPts val="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1pPr>
            <a:lvl2pPr marL="914400" marR="0" lvl="1"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2pPr>
            <a:lvl3pPr marL="1371600" marR="0" lvl="2"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3pPr>
            <a:lvl4pPr marL="1828800" marR="0" lvl="3"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4pPr>
            <a:lvl5pPr marL="2286000" marR="0" lvl="4"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5pPr>
            <a:lvl6pPr marL="2743200" marR="0" lvl="5"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6pPr>
            <a:lvl7pPr marL="3200400" marR="0" lvl="6" indent="-292100" algn="l" rtl="0">
              <a:lnSpc>
                <a:spcPct val="150000"/>
              </a:lnSpc>
              <a:spcBef>
                <a:spcPts val="1600"/>
              </a:spcBef>
              <a:spcAft>
                <a:spcPts val="0"/>
              </a:spcAft>
              <a:buClr>
                <a:srgbClr val="161B25"/>
              </a:buClr>
              <a:buSzPts val="10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7pPr>
            <a:lvl8pPr marL="3657600" marR="0" lvl="7" indent="-317500" algn="l" rtl="0">
              <a:lnSpc>
                <a:spcPct val="150000"/>
              </a:lnSpc>
              <a:spcBef>
                <a:spcPts val="1600"/>
              </a:spcBef>
              <a:spcAft>
                <a:spcPts val="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8pPr>
            <a:lvl9pPr marL="4114800" marR="0" lvl="8" indent="-317500" algn="l" rtl="0">
              <a:lnSpc>
                <a:spcPct val="150000"/>
              </a:lnSpc>
              <a:spcBef>
                <a:spcPts val="1600"/>
              </a:spcBef>
              <a:spcAft>
                <a:spcPts val="1600"/>
              </a:spcAft>
              <a:buClr>
                <a:srgbClr val="161B25"/>
              </a:buClr>
              <a:buSzPts val="1400"/>
              <a:buFont typeface="Assistant SemiBold"/>
              <a:buChar char="■"/>
              <a:defRPr sz="1400" b="0" i="0" u="none" strike="noStrike" cap="none">
                <a:solidFill>
                  <a:srgbClr val="161B25"/>
                </a:solidFill>
                <a:latin typeface="Assistant SemiBold"/>
                <a:ea typeface="Assistant SemiBold"/>
                <a:cs typeface="Assistant SemiBold"/>
                <a:sym typeface="Assistant SemiBold"/>
              </a:defRPr>
            </a:lvl9pPr>
          </a:lstStyle>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Security Zones and Firewalls</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Remote Access Protocols</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Tunneling</a:t>
            </a:r>
          </a:p>
          <a:p>
            <a:pPr marL="152400" indent="-146050">
              <a:lnSpc>
                <a:spcPct val="90000"/>
              </a:lnSpc>
              <a:buClr>
                <a:schemeClr val="dk1"/>
              </a:buClr>
              <a:buSzPts val="1900"/>
              <a:buFont typeface="Arial"/>
              <a:buChar char="•"/>
            </a:pPr>
            <a:r>
              <a:rPr lang="en-US" sz="1900" dirty="0">
                <a:solidFill>
                  <a:schemeClr val="dk1"/>
                </a:solidFill>
                <a:latin typeface="Calibri"/>
                <a:ea typeface="Calibri"/>
                <a:cs typeface="Calibri"/>
                <a:sym typeface="Calibri"/>
              </a:rPr>
              <a:t>Wireless Networking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p:txBody>
          <a:bodyPr/>
          <a:lstStyle/>
          <a:p>
            <a:r>
              <a:rPr lang="en-US" dirty="0"/>
              <a:t>The OSI Reference Model</a:t>
            </a:r>
          </a:p>
        </p:txBody>
      </p:sp>
    </p:spTree>
    <p:extLst>
      <p:ext uri="{BB962C8B-B14F-4D97-AF65-F5344CB8AC3E}">
        <p14:creationId xmlns:p14="http://schemas.microsoft.com/office/powerpoint/2010/main" val="2064253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30"/>
          <p:cNvSpPr txBox="1">
            <a:spLocks noGrp="1"/>
          </p:cNvSpPr>
          <p:nvPr>
            <p:ph type="title"/>
          </p:nvPr>
        </p:nvSpPr>
        <p:spPr>
          <a:xfrm>
            <a:off x="831273" y="352985"/>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000"/>
              <a:buFont typeface="Calibri"/>
              <a:buNone/>
            </a:pPr>
            <a:r>
              <a:rPr lang="en" sz="2000" b="0" i="0" u="none" strike="noStrike" cap="none">
                <a:solidFill>
                  <a:schemeClr val="dk1"/>
                </a:solidFill>
                <a:latin typeface="Calibri"/>
                <a:ea typeface="Calibri"/>
                <a:cs typeface="Calibri"/>
                <a:sym typeface="Calibri"/>
              </a:rPr>
              <a:t>What is the OSI Model and Why Do We Need It?</a:t>
            </a:r>
            <a:endParaRPr sz="1200"/>
          </a:p>
        </p:txBody>
      </p:sp>
      <p:sp>
        <p:nvSpPr>
          <p:cNvPr id="1796" name="Google Shape;1796;p23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54</a:t>
            </a:fld>
            <a:endParaRPr/>
          </a:p>
        </p:txBody>
      </p:sp>
      <p:sp>
        <p:nvSpPr>
          <p:cNvPr id="1797" name="Google Shape;1797;p230"/>
          <p:cNvSpPr txBox="1">
            <a:spLocks noGrp="1"/>
          </p:cNvSpPr>
          <p:nvPr>
            <p:ph type="body" idx="4294967295"/>
          </p:nvPr>
        </p:nvSpPr>
        <p:spPr>
          <a:xfrm>
            <a:off x="1177635" y="1462368"/>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Promotes interoperability between vendors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Enables standardization</a:t>
            </a:r>
            <a:endParaRPr sz="120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Describes the encapsulation (Packaging) of data to enable it to get from point A to point B</a:t>
            </a:r>
            <a:endParaRPr sz="1200"/>
          </a:p>
        </p:txBody>
      </p:sp>
      <p:pic>
        <p:nvPicPr>
          <p:cNvPr id="1798" name="Google Shape;1798;p230"/>
          <p:cNvPicPr preferRelativeResize="0"/>
          <p:nvPr/>
        </p:nvPicPr>
        <p:blipFill rotWithShape="1">
          <a:blip r:embed="rId3">
            <a:alphaModFix/>
          </a:blip>
          <a:srcRect/>
          <a:stretch/>
        </p:blipFill>
        <p:spPr>
          <a:xfrm>
            <a:off x="1922317" y="2902148"/>
            <a:ext cx="3220991" cy="155884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03"/>
        <p:cNvGrpSpPr/>
        <p:nvPr/>
      </p:nvGrpSpPr>
      <p:grpSpPr>
        <a:xfrm>
          <a:off x="0" y="0"/>
          <a:ext cx="0" cy="0"/>
          <a:chOff x="0" y="0"/>
          <a:chExt cx="0" cy="0"/>
        </a:xfrm>
      </p:grpSpPr>
      <p:cxnSp>
        <p:nvCxnSpPr>
          <p:cNvPr id="1812" name="Google Shape;1812;p231"/>
          <p:cNvCxnSpPr/>
          <p:nvPr/>
        </p:nvCxnSpPr>
        <p:spPr>
          <a:xfrm>
            <a:off x="4043152" y="4244462"/>
            <a:ext cx="1044000" cy="0"/>
          </a:xfrm>
          <a:prstGeom prst="straightConnector1">
            <a:avLst/>
          </a:prstGeom>
          <a:noFill/>
          <a:ln w="50800" cap="flat" cmpd="sng">
            <a:solidFill>
              <a:schemeClr val="accent1"/>
            </a:solidFill>
            <a:prstDash val="solid"/>
            <a:miter lim="800000"/>
            <a:headEnd type="none" w="sm" len="sm"/>
            <a:tailEnd type="triangle" w="med" len="med"/>
          </a:ln>
        </p:spPr>
      </p:cxnSp>
      <p:grpSp>
        <p:nvGrpSpPr>
          <p:cNvPr id="5" name="Group 4">
            <a:extLst>
              <a:ext uri="{FF2B5EF4-FFF2-40B4-BE49-F238E27FC236}">
                <a16:creationId xmlns:a16="http://schemas.microsoft.com/office/drawing/2014/main" id="{53223F2D-7F2B-4F9E-8019-137F26BD132E}"/>
              </a:ext>
            </a:extLst>
          </p:cNvPr>
          <p:cNvGrpSpPr/>
          <p:nvPr/>
        </p:nvGrpSpPr>
        <p:grpSpPr>
          <a:xfrm>
            <a:off x="101613" y="0"/>
            <a:ext cx="4559287" cy="4698968"/>
            <a:chOff x="101613" y="-1"/>
            <a:chExt cx="3851855" cy="4698969"/>
          </a:xfrm>
        </p:grpSpPr>
        <p:grpSp>
          <p:nvGrpSpPr>
            <p:cNvPr id="2" name="Group 1">
              <a:extLst>
                <a:ext uri="{FF2B5EF4-FFF2-40B4-BE49-F238E27FC236}">
                  <a16:creationId xmlns:a16="http://schemas.microsoft.com/office/drawing/2014/main" id="{76928B6C-6657-4183-85A7-FF01D1DB0E54}"/>
                </a:ext>
              </a:extLst>
            </p:cNvPr>
            <p:cNvGrpSpPr/>
            <p:nvPr/>
          </p:nvGrpSpPr>
          <p:grpSpPr>
            <a:xfrm>
              <a:off x="101613" y="-1"/>
              <a:ext cx="3851855" cy="4698969"/>
              <a:chOff x="866942" y="1357980"/>
              <a:chExt cx="2970914" cy="2974992"/>
            </a:xfrm>
          </p:grpSpPr>
          <p:pic>
            <p:nvPicPr>
              <p:cNvPr id="1804" name="Google Shape;1804;p231"/>
              <p:cNvPicPr preferRelativeResize="0"/>
              <p:nvPr/>
            </p:nvPicPr>
            <p:blipFill rotWithShape="1">
              <a:blip r:embed="rId3">
                <a:alphaModFix/>
              </a:blip>
              <a:srcRect/>
              <a:stretch/>
            </p:blipFill>
            <p:spPr>
              <a:xfrm>
                <a:off x="883218" y="1357980"/>
                <a:ext cx="2144516" cy="404859"/>
              </a:xfrm>
              <a:prstGeom prst="rect">
                <a:avLst/>
              </a:prstGeom>
              <a:noFill/>
              <a:ln>
                <a:noFill/>
              </a:ln>
            </p:spPr>
          </p:pic>
          <p:pic>
            <p:nvPicPr>
              <p:cNvPr id="1805" name="Google Shape;1805;p231"/>
              <p:cNvPicPr preferRelativeResize="0"/>
              <p:nvPr/>
            </p:nvPicPr>
            <p:blipFill rotWithShape="1">
              <a:blip r:embed="rId4">
                <a:alphaModFix/>
              </a:blip>
              <a:srcRect/>
              <a:stretch/>
            </p:blipFill>
            <p:spPr>
              <a:xfrm>
                <a:off x="891855" y="1731322"/>
                <a:ext cx="2945999" cy="446229"/>
              </a:xfrm>
              <a:prstGeom prst="rect">
                <a:avLst/>
              </a:prstGeom>
              <a:noFill/>
              <a:ln>
                <a:noFill/>
              </a:ln>
            </p:spPr>
          </p:pic>
          <p:pic>
            <p:nvPicPr>
              <p:cNvPr id="1806" name="Google Shape;1806;p231"/>
              <p:cNvPicPr preferRelativeResize="0"/>
              <p:nvPr/>
            </p:nvPicPr>
            <p:blipFill rotWithShape="1">
              <a:blip r:embed="rId5">
                <a:alphaModFix/>
              </a:blip>
              <a:srcRect/>
              <a:stretch/>
            </p:blipFill>
            <p:spPr>
              <a:xfrm>
                <a:off x="866942" y="2125313"/>
                <a:ext cx="2970913" cy="429300"/>
              </a:xfrm>
              <a:prstGeom prst="rect">
                <a:avLst/>
              </a:prstGeom>
              <a:noFill/>
              <a:ln>
                <a:noFill/>
              </a:ln>
            </p:spPr>
          </p:pic>
          <p:pic>
            <p:nvPicPr>
              <p:cNvPr id="1807" name="Google Shape;1807;p231"/>
              <p:cNvPicPr preferRelativeResize="0"/>
              <p:nvPr/>
            </p:nvPicPr>
            <p:blipFill rotWithShape="1">
              <a:blip r:embed="rId6">
                <a:alphaModFix/>
              </a:blip>
              <a:srcRect/>
              <a:stretch/>
            </p:blipFill>
            <p:spPr>
              <a:xfrm>
                <a:off x="891856" y="2992294"/>
                <a:ext cx="2945999" cy="429300"/>
              </a:xfrm>
              <a:prstGeom prst="rect">
                <a:avLst/>
              </a:prstGeom>
              <a:noFill/>
              <a:ln>
                <a:noFill/>
              </a:ln>
            </p:spPr>
          </p:pic>
          <p:pic>
            <p:nvPicPr>
              <p:cNvPr id="1808" name="Google Shape;1808;p231"/>
              <p:cNvPicPr preferRelativeResize="0"/>
              <p:nvPr/>
            </p:nvPicPr>
            <p:blipFill rotWithShape="1">
              <a:blip r:embed="rId7">
                <a:alphaModFix/>
              </a:blip>
              <a:srcRect/>
              <a:stretch/>
            </p:blipFill>
            <p:spPr>
              <a:xfrm>
                <a:off x="877176" y="2520184"/>
                <a:ext cx="2960678" cy="490018"/>
              </a:xfrm>
              <a:prstGeom prst="rect">
                <a:avLst/>
              </a:prstGeom>
              <a:noFill/>
              <a:ln>
                <a:noFill/>
              </a:ln>
            </p:spPr>
          </p:pic>
          <p:pic>
            <p:nvPicPr>
              <p:cNvPr id="1809" name="Google Shape;1809;p231"/>
              <p:cNvPicPr preferRelativeResize="0"/>
              <p:nvPr/>
            </p:nvPicPr>
            <p:blipFill rotWithShape="1">
              <a:blip r:embed="rId8">
                <a:alphaModFix/>
              </a:blip>
              <a:srcRect/>
              <a:stretch/>
            </p:blipFill>
            <p:spPr>
              <a:xfrm>
                <a:off x="877178" y="3412351"/>
                <a:ext cx="2960678" cy="455589"/>
              </a:xfrm>
              <a:prstGeom prst="rect">
                <a:avLst/>
              </a:prstGeom>
              <a:noFill/>
              <a:ln>
                <a:noFill/>
              </a:ln>
            </p:spPr>
          </p:pic>
          <p:pic>
            <p:nvPicPr>
              <p:cNvPr id="1810" name="Google Shape;1810;p231"/>
              <p:cNvPicPr preferRelativeResize="0"/>
              <p:nvPr/>
            </p:nvPicPr>
            <p:blipFill rotWithShape="1">
              <a:blip r:embed="rId9">
                <a:alphaModFix/>
              </a:blip>
              <a:srcRect/>
              <a:stretch/>
            </p:blipFill>
            <p:spPr>
              <a:xfrm>
                <a:off x="877178" y="3878823"/>
                <a:ext cx="2960677" cy="454149"/>
              </a:xfrm>
              <a:prstGeom prst="rect">
                <a:avLst/>
              </a:prstGeom>
              <a:noFill/>
              <a:ln>
                <a:noFill/>
              </a:ln>
            </p:spPr>
          </p:pic>
        </p:grpSp>
        <p:cxnSp>
          <p:nvCxnSpPr>
            <p:cNvPr id="1813" name="Google Shape;1813;p231"/>
            <p:cNvCxnSpPr/>
            <p:nvPr/>
          </p:nvCxnSpPr>
          <p:spPr>
            <a:xfrm>
              <a:off x="3953465" y="1320255"/>
              <a:ext cx="0" cy="2697300"/>
            </a:xfrm>
            <a:prstGeom prst="straightConnector1">
              <a:avLst/>
            </a:prstGeom>
            <a:noFill/>
            <a:ln w="50800" cap="flat" cmpd="sng">
              <a:solidFill>
                <a:schemeClr val="accent1"/>
              </a:solidFill>
              <a:prstDash val="solid"/>
              <a:miter lim="800000"/>
              <a:headEnd type="none" w="sm" len="sm"/>
              <a:tailEnd type="triangle" w="med" len="med"/>
            </a:ln>
          </p:spPr>
        </p:cxnSp>
      </p:grpSp>
      <p:grpSp>
        <p:nvGrpSpPr>
          <p:cNvPr id="4" name="Group 3">
            <a:extLst>
              <a:ext uri="{FF2B5EF4-FFF2-40B4-BE49-F238E27FC236}">
                <a16:creationId xmlns:a16="http://schemas.microsoft.com/office/drawing/2014/main" id="{D8602143-8F80-46B3-908F-8F161FA4246A}"/>
              </a:ext>
            </a:extLst>
          </p:cNvPr>
          <p:cNvGrpSpPr/>
          <p:nvPr/>
        </p:nvGrpSpPr>
        <p:grpSpPr>
          <a:xfrm>
            <a:off x="4956846" y="88910"/>
            <a:ext cx="4187153" cy="4610029"/>
            <a:chOff x="4956846" y="88910"/>
            <a:chExt cx="4187153" cy="4610029"/>
          </a:xfrm>
        </p:grpSpPr>
        <p:cxnSp>
          <p:nvCxnSpPr>
            <p:cNvPr id="1814" name="Google Shape;1814;p231"/>
            <p:cNvCxnSpPr/>
            <p:nvPr/>
          </p:nvCxnSpPr>
          <p:spPr>
            <a:xfrm rot="10800000">
              <a:off x="4956846" y="1294503"/>
              <a:ext cx="0" cy="2644200"/>
            </a:xfrm>
            <a:prstGeom prst="straightConnector1">
              <a:avLst/>
            </a:prstGeom>
            <a:noFill/>
            <a:ln w="50800" cap="flat" cmpd="sng">
              <a:solidFill>
                <a:schemeClr val="accent1"/>
              </a:solidFill>
              <a:prstDash val="solid"/>
              <a:miter lim="800000"/>
              <a:headEnd type="none" w="sm" len="sm"/>
              <a:tailEnd type="triangle" w="med" len="med"/>
            </a:ln>
          </p:spPr>
        </p:cxnSp>
        <p:grpSp>
          <p:nvGrpSpPr>
            <p:cNvPr id="3" name="Group 2">
              <a:extLst>
                <a:ext uri="{FF2B5EF4-FFF2-40B4-BE49-F238E27FC236}">
                  <a16:creationId xmlns:a16="http://schemas.microsoft.com/office/drawing/2014/main" id="{28350737-F284-4630-AE66-A44FA6FF5879}"/>
                </a:ext>
              </a:extLst>
            </p:cNvPr>
            <p:cNvGrpSpPr/>
            <p:nvPr/>
          </p:nvGrpSpPr>
          <p:grpSpPr>
            <a:xfrm>
              <a:off x="5087152" y="88910"/>
              <a:ext cx="4056847" cy="4610029"/>
              <a:chOff x="5291503" y="1351637"/>
              <a:chExt cx="3391417" cy="2981334"/>
            </a:xfrm>
          </p:grpSpPr>
          <p:pic>
            <p:nvPicPr>
              <p:cNvPr id="1815" name="Google Shape;1815;p231"/>
              <p:cNvPicPr preferRelativeResize="0"/>
              <p:nvPr/>
            </p:nvPicPr>
            <p:blipFill rotWithShape="1">
              <a:blip r:embed="rId10">
                <a:alphaModFix/>
              </a:blip>
              <a:srcRect/>
              <a:stretch/>
            </p:blipFill>
            <p:spPr>
              <a:xfrm>
                <a:off x="5305790" y="3859275"/>
                <a:ext cx="3350223" cy="473696"/>
              </a:xfrm>
              <a:prstGeom prst="rect">
                <a:avLst/>
              </a:prstGeom>
              <a:noFill/>
              <a:ln>
                <a:noFill/>
              </a:ln>
            </p:spPr>
          </p:pic>
          <p:pic>
            <p:nvPicPr>
              <p:cNvPr id="1816" name="Google Shape;1816;p231"/>
              <p:cNvPicPr preferRelativeResize="0"/>
              <p:nvPr/>
            </p:nvPicPr>
            <p:blipFill rotWithShape="1">
              <a:blip r:embed="rId11">
                <a:alphaModFix/>
              </a:blip>
              <a:srcRect/>
              <a:stretch/>
            </p:blipFill>
            <p:spPr>
              <a:xfrm>
                <a:off x="5296458" y="3427534"/>
                <a:ext cx="3360855" cy="440406"/>
              </a:xfrm>
              <a:prstGeom prst="rect">
                <a:avLst/>
              </a:prstGeom>
              <a:noFill/>
              <a:ln>
                <a:noFill/>
              </a:ln>
            </p:spPr>
          </p:pic>
          <p:pic>
            <p:nvPicPr>
              <p:cNvPr id="1817" name="Google Shape;1817;p231"/>
              <p:cNvPicPr preferRelativeResize="0"/>
              <p:nvPr/>
            </p:nvPicPr>
            <p:blipFill rotWithShape="1">
              <a:blip r:embed="rId12">
                <a:alphaModFix/>
              </a:blip>
              <a:srcRect/>
              <a:stretch/>
            </p:blipFill>
            <p:spPr>
              <a:xfrm>
                <a:off x="5291503" y="2992293"/>
                <a:ext cx="3377127" cy="429299"/>
              </a:xfrm>
              <a:prstGeom prst="rect">
                <a:avLst/>
              </a:prstGeom>
              <a:noFill/>
              <a:ln>
                <a:noFill/>
              </a:ln>
            </p:spPr>
          </p:pic>
          <p:pic>
            <p:nvPicPr>
              <p:cNvPr id="1818" name="Google Shape;1818;p231"/>
              <p:cNvPicPr preferRelativeResize="0"/>
              <p:nvPr/>
            </p:nvPicPr>
            <p:blipFill rotWithShape="1">
              <a:blip r:embed="rId13">
                <a:alphaModFix/>
              </a:blip>
              <a:srcRect/>
              <a:stretch/>
            </p:blipFill>
            <p:spPr>
              <a:xfrm>
                <a:off x="5298646" y="2545684"/>
                <a:ext cx="3360856" cy="446610"/>
              </a:xfrm>
              <a:prstGeom prst="rect">
                <a:avLst/>
              </a:prstGeom>
              <a:noFill/>
              <a:ln>
                <a:noFill/>
              </a:ln>
            </p:spPr>
          </p:pic>
          <p:pic>
            <p:nvPicPr>
              <p:cNvPr id="1819" name="Google Shape;1819;p231"/>
              <p:cNvPicPr preferRelativeResize="0"/>
              <p:nvPr/>
            </p:nvPicPr>
            <p:blipFill rotWithShape="1">
              <a:blip r:embed="rId14">
                <a:alphaModFix/>
              </a:blip>
              <a:srcRect/>
              <a:stretch/>
            </p:blipFill>
            <p:spPr>
              <a:xfrm>
                <a:off x="5298647" y="2125313"/>
                <a:ext cx="2458350" cy="429300"/>
              </a:xfrm>
              <a:prstGeom prst="rect">
                <a:avLst/>
              </a:prstGeom>
              <a:noFill/>
              <a:ln>
                <a:noFill/>
              </a:ln>
            </p:spPr>
          </p:pic>
          <p:pic>
            <p:nvPicPr>
              <p:cNvPr id="1820" name="Google Shape;1820;p231"/>
              <p:cNvPicPr preferRelativeResize="0"/>
              <p:nvPr/>
            </p:nvPicPr>
            <p:blipFill rotWithShape="1">
              <a:blip r:embed="rId15">
                <a:alphaModFix/>
              </a:blip>
              <a:srcRect/>
              <a:stretch/>
            </p:blipFill>
            <p:spPr>
              <a:xfrm>
                <a:off x="5298648" y="1731321"/>
                <a:ext cx="3377130" cy="393991"/>
              </a:xfrm>
              <a:prstGeom prst="rect">
                <a:avLst/>
              </a:prstGeom>
              <a:noFill/>
              <a:ln>
                <a:noFill/>
              </a:ln>
            </p:spPr>
          </p:pic>
          <p:pic>
            <p:nvPicPr>
              <p:cNvPr id="1821" name="Google Shape;1821;p231"/>
              <p:cNvPicPr preferRelativeResize="0"/>
              <p:nvPr/>
            </p:nvPicPr>
            <p:blipFill rotWithShape="1">
              <a:blip r:embed="rId16">
                <a:alphaModFix/>
              </a:blip>
              <a:srcRect/>
              <a:stretch/>
            </p:blipFill>
            <p:spPr>
              <a:xfrm>
                <a:off x="5305790" y="1351637"/>
                <a:ext cx="3377130" cy="404859"/>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pic>
        <p:nvPicPr>
          <p:cNvPr id="1826" name="Google Shape;1826;p232"/>
          <p:cNvPicPr preferRelativeResize="0"/>
          <p:nvPr/>
        </p:nvPicPr>
        <p:blipFill rotWithShape="1">
          <a:blip r:embed="rId3">
            <a:alphaModFix/>
          </a:blip>
          <a:srcRect/>
          <a:stretch/>
        </p:blipFill>
        <p:spPr>
          <a:xfrm>
            <a:off x="3585500" y="170539"/>
            <a:ext cx="2563101" cy="2030386"/>
          </a:xfrm>
          <a:prstGeom prst="rect">
            <a:avLst/>
          </a:prstGeom>
          <a:noFill/>
          <a:ln>
            <a:noFill/>
          </a:ln>
        </p:spPr>
      </p:pic>
      <p:pic>
        <p:nvPicPr>
          <p:cNvPr id="1827" name="Google Shape;1827;p232"/>
          <p:cNvPicPr preferRelativeResize="0"/>
          <p:nvPr/>
        </p:nvPicPr>
        <p:blipFill rotWithShape="1">
          <a:blip r:embed="rId4">
            <a:alphaModFix/>
          </a:blip>
          <a:srcRect/>
          <a:stretch/>
        </p:blipFill>
        <p:spPr>
          <a:xfrm>
            <a:off x="5856115" y="1929689"/>
            <a:ext cx="3016717" cy="1921493"/>
          </a:xfrm>
          <a:prstGeom prst="rect">
            <a:avLst/>
          </a:prstGeom>
          <a:noFill/>
          <a:ln>
            <a:noFill/>
          </a:ln>
        </p:spPr>
      </p:pic>
      <p:sp>
        <p:nvSpPr>
          <p:cNvPr id="1828" name="Google Shape;1828;p23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56</a:t>
            </a:fld>
            <a:endParaRPr/>
          </a:p>
        </p:txBody>
      </p:sp>
      <p:sp>
        <p:nvSpPr>
          <p:cNvPr id="1829" name="Google Shape;1829;p232"/>
          <p:cNvSpPr/>
          <p:nvPr/>
        </p:nvSpPr>
        <p:spPr>
          <a:xfrm>
            <a:off x="568384" y="1251275"/>
            <a:ext cx="31866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7. Application Layer </a:t>
            </a:r>
            <a:endParaRPr sz="1200"/>
          </a:p>
        </p:txBody>
      </p:sp>
      <p:sp>
        <p:nvSpPr>
          <p:cNvPr id="1830" name="Google Shape;1830;p232"/>
          <p:cNvSpPr txBox="1"/>
          <p:nvPr/>
        </p:nvSpPr>
        <p:spPr>
          <a:xfrm>
            <a:off x="2573516" y="2571754"/>
            <a:ext cx="31866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6.  Presentation Layer</a:t>
            </a:r>
            <a:endParaRPr sz="1200"/>
          </a:p>
        </p:txBody>
      </p:sp>
      <p:sp>
        <p:nvSpPr>
          <p:cNvPr id="1831" name="Google Shape;1831;p232"/>
          <p:cNvSpPr/>
          <p:nvPr/>
        </p:nvSpPr>
        <p:spPr>
          <a:xfrm>
            <a:off x="4524927" y="4246404"/>
            <a:ext cx="25632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5. Session Layer </a:t>
            </a:r>
            <a:endParaRPr sz="1200"/>
          </a:p>
        </p:txBody>
      </p:sp>
      <p:pic>
        <p:nvPicPr>
          <p:cNvPr id="1832" name="Google Shape;1832;p232"/>
          <p:cNvPicPr preferRelativeResize="0"/>
          <p:nvPr/>
        </p:nvPicPr>
        <p:blipFill rotWithShape="1">
          <a:blip r:embed="rId5">
            <a:alphaModFix/>
          </a:blip>
          <a:srcRect/>
          <a:stretch/>
        </p:blipFill>
        <p:spPr>
          <a:xfrm>
            <a:off x="365071" y="3128652"/>
            <a:ext cx="3915662" cy="152229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pic>
        <p:nvPicPr>
          <p:cNvPr id="1838" name="Google Shape;1838;p233" descr="A screenshot of a cell phone&#10;&#10;Description generated with very high confidence"/>
          <p:cNvPicPr preferRelativeResize="0">
            <a:picLocks noGrp="1"/>
          </p:cNvPicPr>
          <p:nvPr>
            <p:ph type="body" idx="1"/>
          </p:nvPr>
        </p:nvPicPr>
        <p:blipFill rotWithShape="1">
          <a:blip r:embed="rId3">
            <a:alphaModFix/>
          </a:blip>
          <a:srcRect/>
          <a:stretch/>
        </p:blipFill>
        <p:spPr>
          <a:xfrm>
            <a:off x="3186549" y="252126"/>
            <a:ext cx="2697600" cy="1683300"/>
          </a:xfrm>
          <a:prstGeom prst="rect">
            <a:avLst/>
          </a:prstGeom>
          <a:noFill/>
          <a:ln>
            <a:noFill/>
          </a:ln>
        </p:spPr>
      </p:pic>
      <p:sp>
        <p:nvSpPr>
          <p:cNvPr id="1839" name="Google Shape;1839;p23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57</a:t>
            </a:fld>
            <a:endParaRPr/>
          </a:p>
        </p:txBody>
      </p:sp>
      <p:sp>
        <p:nvSpPr>
          <p:cNvPr id="1840" name="Google Shape;1840;p233"/>
          <p:cNvSpPr/>
          <p:nvPr/>
        </p:nvSpPr>
        <p:spPr>
          <a:xfrm>
            <a:off x="346364" y="1159809"/>
            <a:ext cx="26325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4. Transport Layer </a:t>
            </a:r>
            <a:endParaRPr sz="1200"/>
          </a:p>
        </p:txBody>
      </p:sp>
      <p:sp>
        <p:nvSpPr>
          <p:cNvPr id="1841" name="Google Shape;1841;p233"/>
          <p:cNvSpPr/>
          <p:nvPr/>
        </p:nvSpPr>
        <p:spPr>
          <a:xfrm>
            <a:off x="2194332" y="2344074"/>
            <a:ext cx="32559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3. Network Layer </a:t>
            </a:r>
            <a:endParaRPr sz="1200"/>
          </a:p>
        </p:txBody>
      </p:sp>
      <p:pic>
        <p:nvPicPr>
          <p:cNvPr id="1842" name="Google Shape;1842;p233"/>
          <p:cNvPicPr preferRelativeResize="0"/>
          <p:nvPr/>
        </p:nvPicPr>
        <p:blipFill rotWithShape="1">
          <a:blip r:embed="rId4">
            <a:alphaModFix/>
          </a:blip>
          <a:srcRect/>
          <a:stretch/>
        </p:blipFill>
        <p:spPr>
          <a:xfrm>
            <a:off x="4839226" y="2198696"/>
            <a:ext cx="2924736" cy="746106"/>
          </a:xfrm>
          <a:prstGeom prst="rect">
            <a:avLst/>
          </a:prstGeom>
          <a:noFill/>
          <a:ln>
            <a:noFill/>
          </a:ln>
        </p:spPr>
      </p:pic>
      <p:sp>
        <p:nvSpPr>
          <p:cNvPr id="1843" name="Google Shape;1843;p233"/>
          <p:cNvSpPr/>
          <p:nvPr/>
        </p:nvSpPr>
        <p:spPr>
          <a:xfrm>
            <a:off x="419255" y="3429000"/>
            <a:ext cx="32559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2. Data Link Layer </a:t>
            </a:r>
            <a:endParaRPr sz="1200"/>
          </a:p>
        </p:txBody>
      </p:sp>
      <p:pic>
        <p:nvPicPr>
          <p:cNvPr id="1844" name="Google Shape;1844;p233"/>
          <p:cNvPicPr preferRelativeResize="0"/>
          <p:nvPr/>
        </p:nvPicPr>
        <p:blipFill rotWithShape="1">
          <a:blip r:embed="rId5">
            <a:alphaModFix/>
          </a:blip>
          <a:srcRect/>
          <a:stretch/>
        </p:blipFill>
        <p:spPr>
          <a:xfrm>
            <a:off x="3577243" y="3077897"/>
            <a:ext cx="1916205" cy="1048407"/>
          </a:xfrm>
          <a:prstGeom prst="rect">
            <a:avLst/>
          </a:prstGeom>
          <a:noFill/>
          <a:ln>
            <a:noFill/>
          </a:ln>
        </p:spPr>
      </p:pic>
      <p:pic>
        <p:nvPicPr>
          <p:cNvPr id="1845" name="Google Shape;1845;p233"/>
          <p:cNvPicPr preferRelativeResize="0"/>
          <p:nvPr/>
        </p:nvPicPr>
        <p:blipFill rotWithShape="1">
          <a:blip r:embed="rId6">
            <a:alphaModFix/>
          </a:blip>
          <a:srcRect/>
          <a:stretch/>
        </p:blipFill>
        <p:spPr>
          <a:xfrm>
            <a:off x="2493818" y="4211385"/>
            <a:ext cx="3684283" cy="39728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288F-D4E6-440C-A655-CBB9667C5D7D}"/>
              </a:ext>
            </a:extLst>
          </p:cNvPr>
          <p:cNvSpPr>
            <a:spLocks noGrp="1"/>
          </p:cNvSpPr>
          <p:nvPr>
            <p:ph type="title"/>
          </p:nvPr>
        </p:nvSpPr>
        <p:spPr/>
        <p:txBody>
          <a:bodyPr/>
          <a:lstStyle/>
          <a:p>
            <a:r>
              <a:rPr lang="en-US" dirty="0"/>
              <a:t>Physical Layer</a:t>
            </a:r>
          </a:p>
        </p:txBody>
      </p:sp>
    </p:spTree>
    <p:extLst>
      <p:ext uri="{BB962C8B-B14F-4D97-AF65-F5344CB8AC3E}">
        <p14:creationId xmlns:p14="http://schemas.microsoft.com/office/powerpoint/2010/main" val="292760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23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59</a:t>
            </a:fld>
            <a:endParaRPr/>
          </a:p>
        </p:txBody>
      </p:sp>
      <p:sp>
        <p:nvSpPr>
          <p:cNvPr id="1852" name="Google Shape;1852;p234"/>
          <p:cNvSpPr/>
          <p:nvPr/>
        </p:nvSpPr>
        <p:spPr>
          <a:xfrm>
            <a:off x="692727" y="1159809"/>
            <a:ext cx="26325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a:solidFill>
                  <a:srgbClr val="2F5496"/>
                </a:solidFill>
                <a:latin typeface="Calibri"/>
                <a:ea typeface="Calibri"/>
                <a:cs typeface="Calibri"/>
                <a:sym typeface="Calibri"/>
              </a:rPr>
              <a:t>1. Physical Layer </a:t>
            </a:r>
            <a:endParaRPr sz="1200"/>
          </a:p>
        </p:txBody>
      </p:sp>
      <p:pic>
        <p:nvPicPr>
          <p:cNvPr id="1853" name="Google Shape;1853;p234" descr="A picture containing indoor, floor&#10;&#10;Description generated with high confidence"/>
          <p:cNvPicPr preferRelativeResize="0"/>
          <p:nvPr/>
        </p:nvPicPr>
        <p:blipFill rotWithShape="1">
          <a:blip r:embed="rId3">
            <a:alphaModFix/>
          </a:blip>
          <a:srcRect/>
          <a:stretch/>
        </p:blipFill>
        <p:spPr>
          <a:xfrm>
            <a:off x="1039091" y="1664074"/>
            <a:ext cx="5395632" cy="3035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200"/>
          <p:cNvSpPr txBox="1">
            <a:spLocks noGrp="1"/>
          </p:cNvSpPr>
          <p:nvPr>
            <p:ph type="title"/>
          </p:nvPr>
        </p:nvSpPr>
        <p:spPr>
          <a:xfrm>
            <a:off x="628650" y="453838"/>
            <a:ext cx="7886700" cy="81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Security Models</a:t>
            </a:r>
            <a:br>
              <a:rPr lang="en" sz="3000" b="0" i="0" u="none" strike="noStrike" cap="none">
                <a:solidFill>
                  <a:schemeClr val="dk1"/>
                </a:solidFill>
                <a:latin typeface="Calibri"/>
                <a:ea typeface="Calibri"/>
                <a:cs typeface="Calibri"/>
                <a:sym typeface="Calibri"/>
              </a:rPr>
            </a:br>
            <a:endParaRPr sz="3000" b="0" i="0" u="none" strike="noStrike" cap="none">
              <a:solidFill>
                <a:schemeClr val="dk1"/>
              </a:solidFill>
              <a:latin typeface="Calibri"/>
              <a:ea typeface="Calibri"/>
              <a:cs typeface="Calibri"/>
              <a:sym typeface="Calibri"/>
            </a:endParaRPr>
          </a:p>
        </p:txBody>
      </p:sp>
      <p:sp>
        <p:nvSpPr>
          <p:cNvPr id="1548" name="Google Shape;1548;p20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
        <p:nvSpPr>
          <p:cNvPr id="1549" name="Google Shape;1549;p200"/>
          <p:cNvSpPr txBox="1">
            <a:spLocks noGrp="1"/>
          </p:cNvSpPr>
          <p:nvPr>
            <p:ph type="body" idx="4294967295"/>
          </p:nvPr>
        </p:nvSpPr>
        <p:spPr>
          <a:xfrm>
            <a:off x="484909" y="952891"/>
            <a:ext cx="6172500" cy="2911200"/>
          </a:xfrm>
          <a:prstGeom prst="rect">
            <a:avLst/>
          </a:prstGeom>
          <a:noFill/>
          <a:ln>
            <a:noFill/>
          </a:ln>
        </p:spPr>
        <p:txBody>
          <a:bodyPr spcFirstLastPara="1" wrap="square" lIns="75575" tIns="37775" rIns="75575" bIns="37775" anchor="t" anchorCtr="0">
            <a:noAutofit/>
          </a:bodyPr>
          <a:lstStyle/>
          <a:p>
            <a:pPr marL="774700" marR="0" lvl="2" indent="-165100" algn="l" rtl="0">
              <a:lnSpc>
                <a:spcPct val="90000"/>
              </a:lnSpc>
              <a:spcBef>
                <a:spcPts val="0"/>
              </a:spcBef>
              <a:spcAft>
                <a:spcPts val="0"/>
              </a:spcAft>
              <a:buClr>
                <a:schemeClr val="dk1"/>
              </a:buClr>
              <a:buSzPts val="2600"/>
              <a:buFont typeface="Arial"/>
              <a:buChar char="•"/>
            </a:pPr>
            <a:r>
              <a:rPr lang="en" sz="2600" b="0" i="0" u="none" strike="noStrike" cap="none" dirty="0">
                <a:solidFill>
                  <a:schemeClr val="dk1"/>
                </a:solidFill>
                <a:latin typeface="Calibri"/>
                <a:ea typeface="Calibri"/>
                <a:cs typeface="Calibri"/>
                <a:sym typeface="Calibri"/>
              </a:rPr>
              <a:t>State Machine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1" i="0" u="none" strike="noStrike" cap="none" dirty="0">
                <a:solidFill>
                  <a:schemeClr val="dk1"/>
                </a:solidFill>
                <a:latin typeface="Calibri"/>
                <a:ea typeface="Calibri"/>
                <a:cs typeface="Calibri"/>
                <a:sym typeface="Calibri"/>
              </a:rPr>
              <a:t>**The Bell-LaPadula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1" i="0" u="none" strike="noStrike" cap="none" dirty="0">
                <a:solidFill>
                  <a:schemeClr val="dk1"/>
                </a:solidFill>
                <a:latin typeface="Calibri"/>
                <a:ea typeface="Calibri"/>
                <a:cs typeface="Calibri"/>
                <a:sym typeface="Calibri"/>
              </a:rPr>
              <a:t>**The Biba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1" i="0" u="none" strike="noStrike" cap="none" dirty="0">
                <a:solidFill>
                  <a:schemeClr val="dk1"/>
                </a:solidFill>
                <a:latin typeface="Calibri"/>
                <a:ea typeface="Calibri"/>
                <a:cs typeface="Calibri"/>
                <a:sym typeface="Calibri"/>
              </a:rPr>
              <a:t>The Clark-Wilson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1" i="0" u="none" strike="noStrike" cap="none" dirty="0">
                <a:solidFill>
                  <a:schemeClr val="dk1"/>
                </a:solidFill>
                <a:latin typeface="Calibri"/>
                <a:ea typeface="Calibri"/>
                <a:cs typeface="Calibri"/>
                <a:sym typeface="Calibri"/>
              </a:rPr>
              <a:t>The Brewer &amp; Nash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0" i="0" u="none" strike="noStrike" cap="none" dirty="0">
                <a:solidFill>
                  <a:schemeClr val="dk1"/>
                </a:solidFill>
                <a:latin typeface="Calibri"/>
                <a:ea typeface="Calibri"/>
                <a:cs typeface="Calibri"/>
                <a:sym typeface="Calibri"/>
              </a:rPr>
              <a:t>The Information Flow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0" i="0" u="none" strike="noStrike" cap="none" dirty="0">
                <a:solidFill>
                  <a:schemeClr val="dk1"/>
                </a:solidFill>
                <a:latin typeface="Calibri"/>
                <a:ea typeface="Calibri"/>
                <a:cs typeface="Calibri"/>
                <a:sym typeface="Calibri"/>
              </a:rPr>
              <a:t>The Non-Interference Model</a:t>
            </a:r>
            <a:endParaRPr sz="1200" dirty="0"/>
          </a:p>
          <a:p>
            <a:pPr marL="774700" marR="0" lvl="2" indent="-165100" algn="l" rtl="0">
              <a:lnSpc>
                <a:spcPct val="90000"/>
              </a:lnSpc>
              <a:spcBef>
                <a:spcPts val="300"/>
              </a:spcBef>
              <a:spcAft>
                <a:spcPts val="0"/>
              </a:spcAft>
              <a:buClr>
                <a:schemeClr val="dk1"/>
              </a:buClr>
              <a:buSzPts val="2600"/>
              <a:buFont typeface="Arial"/>
              <a:buChar char="•"/>
            </a:pPr>
            <a:r>
              <a:rPr lang="en" sz="2600" b="0" i="0" u="none" strike="noStrike" cap="none" dirty="0">
                <a:solidFill>
                  <a:schemeClr val="dk1"/>
                </a:solidFill>
                <a:latin typeface="Calibri"/>
                <a:ea typeface="Calibri"/>
                <a:cs typeface="Calibri"/>
                <a:sym typeface="Calibri"/>
              </a:rPr>
              <a:t>The Lattice Model</a:t>
            </a:r>
            <a:endParaRPr sz="1200" dirty="0"/>
          </a:p>
          <a:p>
            <a:pPr marL="774700" marR="0" lvl="2" indent="-15240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152400" algn="l" rtl="0">
              <a:lnSpc>
                <a:spcPct val="90000"/>
              </a:lnSpc>
              <a:spcBef>
                <a:spcPts val="300"/>
              </a:spcBef>
              <a:spcAft>
                <a:spcPts val="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a:p>
            <a:pPr marL="774700" marR="0" lvl="2" indent="0" algn="l" rtl="0">
              <a:lnSpc>
                <a:spcPct val="90000"/>
              </a:lnSpc>
              <a:spcBef>
                <a:spcPts val="300"/>
              </a:spcBef>
              <a:spcAft>
                <a:spcPts val="1600"/>
              </a:spcAft>
              <a:buClr>
                <a:schemeClr val="dk1"/>
              </a:buClr>
              <a:buSzPts val="2600"/>
              <a:buFont typeface="Arial"/>
              <a:buNone/>
            </a:pPr>
            <a:endParaRPr sz="26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235"/>
          <p:cNvSpPr txBox="1">
            <a:spLocks noGrp="1"/>
          </p:cNvSpPr>
          <p:nvPr>
            <p:ph type="title"/>
          </p:nvPr>
        </p:nvSpPr>
        <p:spPr>
          <a:xfrm>
            <a:off x="831273" y="352985"/>
            <a:ext cx="7886700" cy="7236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Data and the OSI</a:t>
            </a:r>
            <a:endParaRPr sz="1200"/>
          </a:p>
        </p:txBody>
      </p:sp>
      <p:graphicFrame>
        <p:nvGraphicFramePr>
          <p:cNvPr id="1860" name="Google Shape;1860;p235"/>
          <p:cNvGraphicFramePr/>
          <p:nvPr/>
        </p:nvGraphicFramePr>
        <p:xfrm>
          <a:off x="4502727" y="1144437"/>
          <a:ext cx="4468250" cy="3583775"/>
        </p:xfrm>
        <a:graphic>
          <a:graphicData uri="http://schemas.openxmlformats.org/drawingml/2006/table">
            <a:tbl>
              <a:tblPr firstRow="1" bandRow="1">
                <a:noFill/>
                <a:tableStyleId>{67C3FBA4-A15D-45C7-B1F4-AFD8BE64719A}</a:tableStyleId>
              </a:tblPr>
              <a:tblGrid>
                <a:gridCol w="484900">
                  <a:extLst>
                    <a:ext uri="{9D8B030D-6E8A-4147-A177-3AD203B41FA5}">
                      <a16:colId xmlns:a16="http://schemas.microsoft.com/office/drawing/2014/main" val="20000"/>
                    </a:ext>
                  </a:extLst>
                </a:gridCol>
                <a:gridCol w="900525">
                  <a:extLst>
                    <a:ext uri="{9D8B030D-6E8A-4147-A177-3AD203B41FA5}">
                      <a16:colId xmlns:a16="http://schemas.microsoft.com/office/drawing/2014/main" val="20001"/>
                    </a:ext>
                  </a:extLst>
                </a:gridCol>
                <a:gridCol w="3082825">
                  <a:extLst>
                    <a:ext uri="{9D8B030D-6E8A-4147-A177-3AD203B41FA5}">
                      <a16:colId xmlns:a16="http://schemas.microsoft.com/office/drawing/2014/main" val="20002"/>
                    </a:ext>
                  </a:extLst>
                </a:gridCol>
              </a:tblGrid>
              <a:tr h="217075">
                <a:tc>
                  <a:txBody>
                    <a:bodyPr/>
                    <a:lstStyle/>
                    <a:p>
                      <a:pPr marL="0" marR="0" lvl="0" indent="0" algn="l" rtl="0">
                        <a:spcBef>
                          <a:spcPts val="0"/>
                        </a:spcBef>
                        <a:spcAft>
                          <a:spcPts val="0"/>
                        </a:spcAft>
                        <a:buNone/>
                      </a:pPr>
                      <a:r>
                        <a:rPr lang="en" sz="800"/>
                        <a:t>Layer</a:t>
                      </a:r>
                      <a:endParaRPr sz="900"/>
                    </a:p>
                  </a:txBody>
                  <a:tcPr marL="68600" marR="68600" marT="24975" marB="24975"/>
                </a:tc>
                <a:tc>
                  <a:txBody>
                    <a:bodyPr/>
                    <a:lstStyle/>
                    <a:p>
                      <a:pPr marL="0" marR="0" lvl="0" indent="0" algn="l" rtl="0">
                        <a:spcBef>
                          <a:spcPts val="0"/>
                        </a:spcBef>
                        <a:spcAft>
                          <a:spcPts val="0"/>
                        </a:spcAft>
                        <a:buNone/>
                      </a:pPr>
                      <a:r>
                        <a:rPr lang="en" sz="800"/>
                        <a:t>OSI Layer</a:t>
                      </a:r>
                      <a:endParaRPr sz="900"/>
                    </a:p>
                  </a:txBody>
                  <a:tcPr marL="68600" marR="68600" marT="24975" marB="24975"/>
                </a:tc>
                <a:tc>
                  <a:txBody>
                    <a:bodyPr/>
                    <a:lstStyle/>
                    <a:p>
                      <a:pPr marL="0" marR="0" lvl="0" indent="0" algn="l" rtl="0">
                        <a:spcBef>
                          <a:spcPts val="0"/>
                        </a:spcBef>
                        <a:spcAft>
                          <a:spcPts val="0"/>
                        </a:spcAft>
                        <a:buNone/>
                      </a:pPr>
                      <a:r>
                        <a:rPr lang="en" sz="800"/>
                        <a:t>Functions/Mechanisms</a:t>
                      </a:r>
                      <a:endParaRPr sz="900"/>
                    </a:p>
                  </a:txBody>
                  <a:tcPr marL="68600" marR="68600" marT="24975" marB="24975"/>
                </a:tc>
                <a:extLst>
                  <a:ext uri="{0D108BD9-81ED-4DB2-BD59-A6C34878D82A}">
                    <a16:rowId xmlns:a16="http://schemas.microsoft.com/office/drawing/2014/main" val="10000"/>
                  </a:ext>
                </a:extLst>
              </a:tr>
              <a:tr h="427300">
                <a:tc>
                  <a:txBody>
                    <a:bodyPr/>
                    <a:lstStyle/>
                    <a:p>
                      <a:pPr marL="0" marR="0" lvl="0" indent="0" algn="l" rtl="0">
                        <a:spcBef>
                          <a:spcPts val="0"/>
                        </a:spcBef>
                        <a:spcAft>
                          <a:spcPts val="0"/>
                        </a:spcAft>
                        <a:buNone/>
                      </a:pPr>
                      <a:r>
                        <a:rPr lang="en" sz="800"/>
                        <a:t>7</a:t>
                      </a:r>
                      <a:endParaRPr sz="900"/>
                    </a:p>
                  </a:txBody>
                  <a:tcPr marL="68600" marR="68600" marT="24975" marB="24975"/>
                </a:tc>
                <a:tc>
                  <a:txBody>
                    <a:bodyPr/>
                    <a:lstStyle/>
                    <a:p>
                      <a:pPr marL="0" marR="0" lvl="0" indent="0" algn="l" rtl="0">
                        <a:spcBef>
                          <a:spcPts val="0"/>
                        </a:spcBef>
                        <a:spcAft>
                          <a:spcPts val="0"/>
                        </a:spcAft>
                        <a:buNone/>
                      </a:pPr>
                      <a:r>
                        <a:rPr lang="en" sz="800"/>
                        <a:t>Application</a:t>
                      </a:r>
                      <a:endParaRPr sz="900"/>
                    </a:p>
                  </a:txBody>
                  <a:tcPr marL="68600" marR="68600" marT="24975" marB="24975"/>
                </a:tc>
                <a:tc>
                  <a:txBody>
                    <a:bodyPr/>
                    <a:lstStyle/>
                    <a:p>
                      <a:pPr marL="0" marR="0" lvl="0" indent="0" algn="l" rtl="0">
                        <a:spcBef>
                          <a:spcPts val="0"/>
                        </a:spcBef>
                        <a:spcAft>
                          <a:spcPts val="0"/>
                        </a:spcAft>
                        <a:buNone/>
                      </a:pPr>
                      <a:r>
                        <a:rPr lang="en" sz="800"/>
                        <a:t>Reads the application layer protocol commands (such as, http) and display accordingly thru the user application</a:t>
                      </a:r>
                      <a:endParaRPr sz="900"/>
                    </a:p>
                  </a:txBody>
                  <a:tcPr marL="68600" marR="68600" marT="24975" marB="24975"/>
                </a:tc>
                <a:extLst>
                  <a:ext uri="{0D108BD9-81ED-4DB2-BD59-A6C34878D82A}">
                    <a16:rowId xmlns:a16="http://schemas.microsoft.com/office/drawing/2014/main" val="10001"/>
                  </a:ext>
                </a:extLst>
              </a:tr>
              <a:tr h="302075">
                <a:tc>
                  <a:txBody>
                    <a:bodyPr/>
                    <a:lstStyle/>
                    <a:p>
                      <a:pPr marL="0" marR="0" lvl="0" indent="0" algn="l" rtl="0">
                        <a:spcBef>
                          <a:spcPts val="0"/>
                        </a:spcBef>
                        <a:spcAft>
                          <a:spcPts val="0"/>
                        </a:spcAft>
                        <a:buNone/>
                      </a:pPr>
                      <a:r>
                        <a:rPr lang="en" sz="800"/>
                        <a:t>6</a:t>
                      </a:r>
                      <a:endParaRPr sz="900"/>
                    </a:p>
                  </a:txBody>
                  <a:tcPr marL="68600" marR="68600" marT="24975" marB="24975"/>
                </a:tc>
                <a:tc>
                  <a:txBody>
                    <a:bodyPr/>
                    <a:lstStyle/>
                    <a:p>
                      <a:pPr marL="0" marR="0" lvl="0" indent="0" algn="l" rtl="0">
                        <a:spcBef>
                          <a:spcPts val="0"/>
                        </a:spcBef>
                        <a:spcAft>
                          <a:spcPts val="0"/>
                        </a:spcAft>
                        <a:buNone/>
                      </a:pPr>
                      <a:r>
                        <a:rPr lang="en" sz="800"/>
                        <a:t>Presentation</a:t>
                      </a:r>
                      <a:endParaRPr sz="900"/>
                    </a:p>
                  </a:txBody>
                  <a:tcPr marL="68600" marR="68600" marT="24975" marB="24975"/>
                </a:tc>
                <a:tc>
                  <a:txBody>
                    <a:bodyPr/>
                    <a:lstStyle/>
                    <a:p>
                      <a:pPr marL="0" marR="0" lvl="0" indent="0" algn="l" rtl="0">
                        <a:spcBef>
                          <a:spcPts val="0"/>
                        </a:spcBef>
                        <a:spcAft>
                          <a:spcPts val="0"/>
                        </a:spcAft>
                        <a:buNone/>
                      </a:pPr>
                      <a:r>
                        <a:rPr lang="en" sz="800"/>
                        <a:t>Interprets and formats the information correctly</a:t>
                      </a:r>
                      <a:endParaRPr sz="900"/>
                    </a:p>
                  </a:txBody>
                  <a:tcPr marL="68600" marR="68600" marT="24975" marB="24975"/>
                </a:tc>
                <a:extLst>
                  <a:ext uri="{0D108BD9-81ED-4DB2-BD59-A6C34878D82A}">
                    <a16:rowId xmlns:a16="http://schemas.microsoft.com/office/drawing/2014/main" val="10002"/>
                  </a:ext>
                </a:extLst>
              </a:tr>
              <a:tr h="552500">
                <a:tc>
                  <a:txBody>
                    <a:bodyPr/>
                    <a:lstStyle/>
                    <a:p>
                      <a:pPr marL="0" marR="0" lvl="0" indent="0" algn="l" rtl="0">
                        <a:spcBef>
                          <a:spcPts val="0"/>
                        </a:spcBef>
                        <a:spcAft>
                          <a:spcPts val="0"/>
                        </a:spcAft>
                        <a:buNone/>
                      </a:pPr>
                      <a:r>
                        <a:rPr lang="en" sz="800"/>
                        <a:t>5</a:t>
                      </a:r>
                      <a:endParaRPr sz="900"/>
                    </a:p>
                  </a:txBody>
                  <a:tcPr marL="68600" marR="68600" marT="24975" marB="24975"/>
                </a:tc>
                <a:tc>
                  <a:txBody>
                    <a:bodyPr/>
                    <a:lstStyle/>
                    <a:p>
                      <a:pPr marL="0" marR="0" lvl="0" indent="0" algn="l" rtl="0">
                        <a:spcBef>
                          <a:spcPts val="0"/>
                        </a:spcBef>
                        <a:spcAft>
                          <a:spcPts val="0"/>
                        </a:spcAft>
                        <a:buNone/>
                      </a:pPr>
                      <a:r>
                        <a:rPr lang="en" sz="800"/>
                        <a:t>Session</a:t>
                      </a:r>
                      <a:endParaRPr sz="900"/>
                    </a:p>
                  </a:txBody>
                  <a:tcPr marL="68600" marR="68600" marT="24975" marB="24975"/>
                </a:tc>
                <a:tc>
                  <a:txBody>
                    <a:bodyPr/>
                    <a:lstStyle/>
                    <a:p>
                      <a:pPr marL="0" marR="0" lvl="0" indent="0" algn="l" rtl="0">
                        <a:spcBef>
                          <a:spcPts val="0"/>
                        </a:spcBef>
                        <a:spcAft>
                          <a:spcPts val="0"/>
                        </a:spcAft>
                        <a:buNone/>
                      </a:pPr>
                      <a:r>
                        <a:rPr lang="en" sz="800"/>
                        <a:t>Appropriate service is used to access data (based on port numbers)  Then session  information is used to id the appropriate data stream</a:t>
                      </a:r>
                      <a:endParaRPr sz="900"/>
                    </a:p>
                  </a:txBody>
                  <a:tcPr marL="68600" marR="68600" marT="24975" marB="24975"/>
                </a:tc>
                <a:extLst>
                  <a:ext uri="{0D108BD9-81ED-4DB2-BD59-A6C34878D82A}">
                    <a16:rowId xmlns:a16="http://schemas.microsoft.com/office/drawing/2014/main" val="10003"/>
                  </a:ext>
                </a:extLst>
              </a:tr>
              <a:tr h="552500">
                <a:tc>
                  <a:txBody>
                    <a:bodyPr/>
                    <a:lstStyle/>
                    <a:p>
                      <a:pPr marL="0" marR="0" lvl="0" indent="0" algn="l" rtl="0">
                        <a:spcBef>
                          <a:spcPts val="0"/>
                        </a:spcBef>
                        <a:spcAft>
                          <a:spcPts val="0"/>
                        </a:spcAft>
                        <a:buNone/>
                      </a:pPr>
                      <a:r>
                        <a:rPr lang="en" sz="800"/>
                        <a:t>4</a:t>
                      </a:r>
                      <a:endParaRPr sz="900"/>
                    </a:p>
                  </a:txBody>
                  <a:tcPr marL="68600" marR="68600" marT="24975" marB="24975"/>
                </a:tc>
                <a:tc>
                  <a:txBody>
                    <a:bodyPr/>
                    <a:lstStyle/>
                    <a:p>
                      <a:pPr marL="0" marR="0" lvl="0" indent="0" algn="l" rtl="0">
                        <a:spcBef>
                          <a:spcPts val="0"/>
                        </a:spcBef>
                        <a:spcAft>
                          <a:spcPts val="0"/>
                        </a:spcAft>
                        <a:buNone/>
                      </a:pPr>
                      <a:r>
                        <a:rPr lang="en" sz="800"/>
                        <a:t>Transport</a:t>
                      </a:r>
                      <a:endParaRPr sz="900"/>
                    </a:p>
                  </a:txBody>
                  <a:tcPr marL="68600" marR="68600" marT="24975" marB="24975"/>
                </a:tc>
                <a:tc>
                  <a:txBody>
                    <a:bodyPr/>
                    <a:lstStyle/>
                    <a:p>
                      <a:pPr marL="0" marR="0" lvl="0" indent="0" algn="l" rtl="0">
                        <a:spcBef>
                          <a:spcPts val="0"/>
                        </a:spcBef>
                        <a:spcAft>
                          <a:spcPts val="0"/>
                        </a:spcAft>
                        <a:buNone/>
                      </a:pPr>
                      <a:r>
                        <a:rPr lang="en" sz="800"/>
                        <a:t>Segments assembled, acknowledgements sent.  Port number is used to determine which service is needed.  The data is passed upwards to layer 5</a:t>
                      </a:r>
                      <a:endParaRPr sz="900"/>
                    </a:p>
                  </a:txBody>
                  <a:tcPr marL="68600" marR="68600" marT="24975" marB="24975"/>
                </a:tc>
                <a:extLst>
                  <a:ext uri="{0D108BD9-81ED-4DB2-BD59-A6C34878D82A}">
                    <a16:rowId xmlns:a16="http://schemas.microsoft.com/office/drawing/2014/main" val="10004"/>
                  </a:ext>
                </a:extLst>
              </a:tr>
              <a:tr h="677725">
                <a:tc>
                  <a:txBody>
                    <a:bodyPr/>
                    <a:lstStyle/>
                    <a:p>
                      <a:pPr marL="0" marR="0" lvl="0" indent="0" algn="l" rtl="0">
                        <a:spcBef>
                          <a:spcPts val="0"/>
                        </a:spcBef>
                        <a:spcAft>
                          <a:spcPts val="0"/>
                        </a:spcAft>
                        <a:buNone/>
                      </a:pPr>
                      <a:r>
                        <a:rPr lang="en" sz="800"/>
                        <a:t>3</a:t>
                      </a:r>
                      <a:endParaRPr sz="900"/>
                    </a:p>
                  </a:txBody>
                  <a:tcPr marL="68600" marR="68600" marT="24975" marB="24975"/>
                </a:tc>
                <a:tc>
                  <a:txBody>
                    <a:bodyPr/>
                    <a:lstStyle/>
                    <a:p>
                      <a:pPr marL="0" marR="0" lvl="0" indent="0" algn="l" rtl="0">
                        <a:spcBef>
                          <a:spcPts val="0"/>
                        </a:spcBef>
                        <a:spcAft>
                          <a:spcPts val="0"/>
                        </a:spcAft>
                        <a:buNone/>
                      </a:pPr>
                      <a:r>
                        <a:rPr lang="en" sz="800"/>
                        <a:t>Network</a:t>
                      </a:r>
                      <a:endParaRPr sz="900"/>
                    </a:p>
                  </a:txBody>
                  <a:tcPr marL="68600" marR="68600" marT="24975" marB="24975"/>
                </a:tc>
                <a:tc>
                  <a:txBody>
                    <a:bodyPr/>
                    <a:lstStyle/>
                    <a:p>
                      <a:pPr marL="0" marR="0" lvl="0" indent="0" algn="l" rtl="0">
                        <a:spcBef>
                          <a:spcPts val="0"/>
                        </a:spcBef>
                        <a:spcAft>
                          <a:spcPts val="0"/>
                        </a:spcAft>
                        <a:buNone/>
                      </a:pPr>
                      <a:r>
                        <a:rPr lang="en" sz="800"/>
                        <a:t>Removes the IP header of the Packet and passes the data on so that Transport layer information can be accessed by Layer 4. Data becomes a Segment after Network layer information is removed</a:t>
                      </a:r>
                      <a:endParaRPr sz="900"/>
                    </a:p>
                  </a:txBody>
                  <a:tcPr marL="68600" marR="68600" marT="24975" marB="24975"/>
                </a:tc>
                <a:extLst>
                  <a:ext uri="{0D108BD9-81ED-4DB2-BD59-A6C34878D82A}">
                    <a16:rowId xmlns:a16="http://schemas.microsoft.com/office/drawing/2014/main" val="10005"/>
                  </a:ext>
                </a:extLst>
              </a:tr>
              <a:tr h="427300">
                <a:tc>
                  <a:txBody>
                    <a:bodyPr/>
                    <a:lstStyle/>
                    <a:p>
                      <a:pPr marL="0" marR="0" lvl="0" indent="0" algn="l" rtl="0">
                        <a:spcBef>
                          <a:spcPts val="0"/>
                        </a:spcBef>
                        <a:spcAft>
                          <a:spcPts val="0"/>
                        </a:spcAft>
                        <a:buNone/>
                      </a:pPr>
                      <a:r>
                        <a:rPr lang="en" sz="800"/>
                        <a:t>2</a:t>
                      </a:r>
                      <a:endParaRPr sz="900"/>
                    </a:p>
                  </a:txBody>
                  <a:tcPr marL="68600" marR="68600" marT="24975" marB="24975"/>
                </a:tc>
                <a:tc>
                  <a:txBody>
                    <a:bodyPr/>
                    <a:lstStyle/>
                    <a:p>
                      <a:pPr marL="0" marR="0" lvl="0" indent="0" algn="l" rtl="0">
                        <a:spcBef>
                          <a:spcPts val="0"/>
                        </a:spcBef>
                        <a:spcAft>
                          <a:spcPts val="0"/>
                        </a:spcAft>
                        <a:buNone/>
                      </a:pPr>
                      <a:r>
                        <a:rPr lang="en" sz="800"/>
                        <a:t>Data Link</a:t>
                      </a:r>
                      <a:endParaRPr sz="900"/>
                    </a:p>
                  </a:txBody>
                  <a:tcPr marL="68600" marR="68600" marT="24975" marB="24975"/>
                </a:tc>
                <a:tc>
                  <a:txBody>
                    <a:bodyPr/>
                    <a:lstStyle/>
                    <a:p>
                      <a:pPr marL="0" marR="0" lvl="0" indent="0" algn="l" rtl="0">
                        <a:spcBef>
                          <a:spcPts val="0"/>
                        </a:spcBef>
                        <a:spcAft>
                          <a:spcPts val="0"/>
                        </a:spcAft>
                        <a:buNone/>
                      </a:pPr>
                      <a:r>
                        <a:rPr lang="en" sz="800"/>
                        <a:t>Data Link headers including MAC addresses, etc are removed and the frame is converted to a packet</a:t>
                      </a:r>
                      <a:endParaRPr sz="900"/>
                    </a:p>
                  </a:txBody>
                  <a:tcPr marL="68600" marR="68600" marT="24975" marB="24975"/>
                </a:tc>
                <a:extLst>
                  <a:ext uri="{0D108BD9-81ED-4DB2-BD59-A6C34878D82A}">
                    <a16:rowId xmlns:a16="http://schemas.microsoft.com/office/drawing/2014/main" val="10006"/>
                  </a:ext>
                </a:extLst>
              </a:tr>
              <a:tr h="427300">
                <a:tc>
                  <a:txBody>
                    <a:bodyPr/>
                    <a:lstStyle/>
                    <a:p>
                      <a:pPr marL="0" marR="0" lvl="0" indent="0" algn="l" rtl="0">
                        <a:spcBef>
                          <a:spcPts val="0"/>
                        </a:spcBef>
                        <a:spcAft>
                          <a:spcPts val="0"/>
                        </a:spcAft>
                        <a:buNone/>
                      </a:pPr>
                      <a:r>
                        <a:rPr lang="en" sz="800"/>
                        <a:t>1</a:t>
                      </a:r>
                      <a:endParaRPr sz="900"/>
                    </a:p>
                  </a:txBody>
                  <a:tcPr marL="68600" marR="68600" marT="24975" marB="24975"/>
                </a:tc>
                <a:tc>
                  <a:txBody>
                    <a:bodyPr/>
                    <a:lstStyle/>
                    <a:p>
                      <a:pPr marL="0" marR="0" lvl="0" indent="0" algn="l" rtl="0">
                        <a:spcBef>
                          <a:spcPts val="0"/>
                        </a:spcBef>
                        <a:spcAft>
                          <a:spcPts val="0"/>
                        </a:spcAft>
                        <a:buNone/>
                      </a:pPr>
                      <a:r>
                        <a:rPr lang="en" sz="800"/>
                        <a:t>Physical Layer</a:t>
                      </a:r>
                      <a:endParaRPr sz="900"/>
                    </a:p>
                  </a:txBody>
                  <a:tcPr marL="68600" marR="68600" marT="24975" marB="24975"/>
                </a:tc>
                <a:tc>
                  <a:txBody>
                    <a:bodyPr/>
                    <a:lstStyle/>
                    <a:p>
                      <a:pPr marL="0" marR="0" lvl="0" indent="0" algn="l" rtl="0">
                        <a:spcBef>
                          <a:spcPts val="0"/>
                        </a:spcBef>
                        <a:spcAft>
                          <a:spcPts val="0"/>
                        </a:spcAft>
                        <a:buNone/>
                      </a:pPr>
                      <a:r>
                        <a:rPr lang="en" sz="800"/>
                        <a:t>Physical signal is received and translated into bits.  Bits are translated into frames and sent to Data Link Layer</a:t>
                      </a:r>
                      <a:endParaRPr sz="900"/>
                    </a:p>
                  </a:txBody>
                  <a:tcPr marL="68600" marR="68600" marT="24975" marB="24975"/>
                </a:tc>
                <a:extLst>
                  <a:ext uri="{0D108BD9-81ED-4DB2-BD59-A6C34878D82A}">
                    <a16:rowId xmlns:a16="http://schemas.microsoft.com/office/drawing/2014/main" val="10007"/>
                  </a:ext>
                </a:extLst>
              </a:tr>
            </a:tbl>
          </a:graphicData>
        </a:graphic>
      </p:graphicFrame>
      <p:graphicFrame>
        <p:nvGraphicFramePr>
          <p:cNvPr id="1861" name="Google Shape;1861;p235"/>
          <p:cNvGraphicFramePr/>
          <p:nvPr/>
        </p:nvGraphicFramePr>
        <p:xfrm>
          <a:off x="83166" y="1144438"/>
          <a:ext cx="4256775" cy="3577095"/>
        </p:xfrm>
        <a:graphic>
          <a:graphicData uri="http://schemas.openxmlformats.org/drawingml/2006/table">
            <a:tbl>
              <a:tblPr firstRow="1" bandRow="1">
                <a:noFill/>
                <a:tableStyleId>{67C3FBA4-A15D-45C7-B1F4-AFD8BE64719A}</a:tableStyleId>
              </a:tblPr>
              <a:tblGrid>
                <a:gridCol w="471000">
                  <a:extLst>
                    <a:ext uri="{9D8B030D-6E8A-4147-A177-3AD203B41FA5}">
                      <a16:colId xmlns:a16="http://schemas.microsoft.com/office/drawing/2014/main" val="20000"/>
                    </a:ext>
                  </a:extLst>
                </a:gridCol>
                <a:gridCol w="900525">
                  <a:extLst>
                    <a:ext uri="{9D8B030D-6E8A-4147-A177-3AD203B41FA5}">
                      <a16:colId xmlns:a16="http://schemas.microsoft.com/office/drawing/2014/main" val="20001"/>
                    </a:ext>
                  </a:extLst>
                </a:gridCol>
                <a:gridCol w="2885250">
                  <a:extLst>
                    <a:ext uri="{9D8B030D-6E8A-4147-A177-3AD203B41FA5}">
                      <a16:colId xmlns:a16="http://schemas.microsoft.com/office/drawing/2014/main" val="20002"/>
                    </a:ext>
                  </a:extLst>
                </a:gridCol>
              </a:tblGrid>
              <a:tr h="166400">
                <a:tc>
                  <a:txBody>
                    <a:bodyPr/>
                    <a:lstStyle/>
                    <a:p>
                      <a:pPr marL="0" marR="0" lvl="0" indent="0" algn="l" rtl="0">
                        <a:spcBef>
                          <a:spcPts val="0"/>
                        </a:spcBef>
                        <a:spcAft>
                          <a:spcPts val="0"/>
                        </a:spcAft>
                        <a:buNone/>
                      </a:pPr>
                      <a:r>
                        <a:rPr lang="en" sz="800"/>
                        <a:t>Layer</a:t>
                      </a:r>
                      <a:endParaRPr sz="900"/>
                    </a:p>
                  </a:txBody>
                  <a:tcPr marL="68600" marR="68600" marT="24975" marB="24975"/>
                </a:tc>
                <a:tc>
                  <a:txBody>
                    <a:bodyPr/>
                    <a:lstStyle/>
                    <a:p>
                      <a:pPr marL="0" marR="0" lvl="0" indent="0" algn="l" rtl="0">
                        <a:spcBef>
                          <a:spcPts val="0"/>
                        </a:spcBef>
                        <a:spcAft>
                          <a:spcPts val="0"/>
                        </a:spcAft>
                        <a:buNone/>
                      </a:pPr>
                      <a:r>
                        <a:rPr lang="en" sz="800"/>
                        <a:t>OSI Layer</a:t>
                      </a:r>
                      <a:endParaRPr sz="900"/>
                    </a:p>
                  </a:txBody>
                  <a:tcPr marL="68600" marR="68600" marT="24975" marB="24975"/>
                </a:tc>
                <a:tc>
                  <a:txBody>
                    <a:bodyPr/>
                    <a:lstStyle/>
                    <a:p>
                      <a:pPr marL="0" marR="0" lvl="0" indent="0" algn="l" rtl="0">
                        <a:spcBef>
                          <a:spcPts val="0"/>
                        </a:spcBef>
                        <a:spcAft>
                          <a:spcPts val="0"/>
                        </a:spcAft>
                        <a:buNone/>
                      </a:pPr>
                      <a:r>
                        <a:rPr lang="en" sz="800"/>
                        <a:t>Functions/Mechanisms</a:t>
                      </a:r>
                      <a:endParaRPr sz="900"/>
                    </a:p>
                  </a:txBody>
                  <a:tcPr marL="68600" marR="68600" marT="24975" marB="24975"/>
                </a:tc>
                <a:extLst>
                  <a:ext uri="{0D108BD9-81ED-4DB2-BD59-A6C34878D82A}">
                    <a16:rowId xmlns:a16="http://schemas.microsoft.com/office/drawing/2014/main" val="10000"/>
                  </a:ext>
                </a:extLst>
              </a:tr>
              <a:tr h="399375">
                <a:tc>
                  <a:txBody>
                    <a:bodyPr/>
                    <a:lstStyle/>
                    <a:p>
                      <a:pPr marL="0" marR="0" lvl="0" indent="0" algn="l" rtl="0">
                        <a:spcBef>
                          <a:spcPts val="0"/>
                        </a:spcBef>
                        <a:spcAft>
                          <a:spcPts val="0"/>
                        </a:spcAft>
                        <a:buNone/>
                      </a:pPr>
                      <a:r>
                        <a:rPr lang="en" sz="800"/>
                        <a:t>7</a:t>
                      </a:r>
                      <a:endParaRPr sz="900"/>
                    </a:p>
                  </a:txBody>
                  <a:tcPr marL="68600" marR="68600" marT="24975" marB="24975"/>
                </a:tc>
                <a:tc>
                  <a:txBody>
                    <a:bodyPr/>
                    <a:lstStyle/>
                    <a:p>
                      <a:pPr marL="0" marR="0" lvl="0" indent="0" algn="l" rtl="0">
                        <a:spcBef>
                          <a:spcPts val="0"/>
                        </a:spcBef>
                        <a:spcAft>
                          <a:spcPts val="0"/>
                        </a:spcAft>
                        <a:buNone/>
                      </a:pPr>
                      <a:r>
                        <a:rPr lang="en" sz="800"/>
                        <a:t>Application</a:t>
                      </a:r>
                      <a:endParaRPr sz="900"/>
                    </a:p>
                  </a:txBody>
                  <a:tcPr marL="68600" marR="68600" marT="24975" marB="24975"/>
                </a:tc>
                <a:tc>
                  <a:txBody>
                    <a:bodyPr/>
                    <a:lstStyle/>
                    <a:p>
                      <a:pPr marL="0" marR="0" lvl="0" indent="0" algn="l" rtl="0">
                        <a:spcBef>
                          <a:spcPts val="0"/>
                        </a:spcBef>
                        <a:spcAft>
                          <a:spcPts val="0"/>
                        </a:spcAft>
                        <a:buNone/>
                      </a:pPr>
                      <a:r>
                        <a:rPr lang="en" sz="800"/>
                        <a:t>Protocols that support the applications for users.  HTTP, HTTPS, SMTP, POP3 Telnet, FTP, TFTP, NTP, NNTP, SNMP, and others</a:t>
                      </a:r>
                      <a:endParaRPr sz="900"/>
                    </a:p>
                  </a:txBody>
                  <a:tcPr marL="68600" marR="68600" marT="24975" marB="24975"/>
                </a:tc>
                <a:extLst>
                  <a:ext uri="{0D108BD9-81ED-4DB2-BD59-A6C34878D82A}">
                    <a16:rowId xmlns:a16="http://schemas.microsoft.com/office/drawing/2014/main" val="10001"/>
                  </a:ext>
                </a:extLst>
              </a:tr>
              <a:tr h="282875">
                <a:tc>
                  <a:txBody>
                    <a:bodyPr/>
                    <a:lstStyle/>
                    <a:p>
                      <a:pPr marL="0" marR="0" lvl="0" indent="0" algn="l" rtl="0">
                        <a:spcBef>
                          <a:spcPts val="0"/>
                        </a:spcBef>
                        <a:spcAft>
                          <a:spcPts val="0"/>
                        </a:spcAft>
                        <a:buNone/>
                      </a:pPr>
                      <a:r>
                        <a:rPr lang="en" sz="800"/>
                        <a:t>6</a:t>
                      </a:r>
                      <a:endParaRPr sz="900"/>
                    </a:p>
                  </a:txBody>
                  <a:tcPr marL="68600" marR="68600" marT="24975" marB="24975"/>
                </a:tc>
                <a:tc>
                  <a:txBody>
                    <a:bodyPr/>
                    <a:lstStyle/>
                    <a:p>
                      <a:pPr marL="0" marR="0" lvl="0" indent="0" algn="l" rtl="0">
                        <a:spcBef>
                          <a:spcPts val="0"/>
                        </a:spcBef>
                        <a:spcAft>
                          <a:spcPts val="0"/>
                        </a:spcAft>
                        <a:buNone/>
                      </a:pPr>
                      <a:r>
                        <a:rPr lang="en" sz="800"/>
                        <a:t>Presentation</a:t>
                      </a:r>
                      <a:endParaRPr sz="900"/>
                    </a:p>
                  </a:txBody>
                  <a:tcPr marL="68600" marR="68600" marT="24975" marB="24975"/>
                </a:tc>
                <a:tc>
                  <a:txBody>
                    <a:bodyPr/>
                    <a:lstStyle/>
                    <a:p>
                      <a:pPr marL="0" marR="0" lvl="0" indent="0" algn="l" rtl="0">
                        <a:spcBef>
                          <a:spcPts val="0"/>
                        </a:spcBef>
                        <a:spcAft>
                          <a:spcPts val="0"/>
                        </a:spcAft>
                        <a:buNone/>
                      </a:pPr>
                      <a:r>
                        <a:rPr lang="en" sz="800"/>
                        <a:t>Formatting of message and multimedia formatting.  GIF, JPEG, MP4, etc.</a:t>
                      </a:r>
                      <a:endParaRPr sz="900"/>
                    </a:p>
                  </a:txBody>
                  <a:tcPr marL="68600" marR="68600" marT="24975" marB="24975"/>
                </a:tc>
                <a:extLst>
                  <a:ext uri="{0D108BD9-81ED-4DB2-BD59-A6C34878D82A}">
                    <a16:rowId xmlns:a16="http://schemas.microsoft.com/office/drawing/2014/main" val="10002"/>
                  </a:ext>
                </a:extLst>
              </a:tr>
              <a:tr h="515850">
                <a:tc>
                  <a:txBody>
                    <a:bodyPr/>
                    <a:lstStyle/>
                    <a:p>
                      <a:pPr marL="0" marR="0" lvl="0" indent="0" algn="l" rtl="0">
                        <a:spcBef>
                          <a:spcPts val="0"/>
                        </a:spcBef>
                        <a:spcAft>
                          <a:spcPts val="0"/>
                        </a:spcAft>
                        <a:buNone/>
                      </a:pPr>
                      <a:r>
                        <a:rPr lang="en" sz="800"/>
                        <a:t>5</a:t>
                      </a:r>
                      <a:endParaRPr sz="900"/>
                    </a:p>
                  </a:txBody>
                  <a:tcPr marL="68600" marR="68600" marT="24975" marB="24975"/>
                </a:tc>
                <a:tc>
                  <a:txBody>
                    <a:bodyPr/>
                    <a:lstStyle/>
                    <a:p>
                      <a:pPr marL="0" marR="0" lvl="0" indent="0" algn="l" rtl="0">
                        <a:spcBef>
                          <a:spcPts val="0"/>
                        </a:spcBef>
                        <a:spcAft>
                          <a:spcPts val="0"/>
                        </a:spcAft>
                        <a:buNone/>
                      </a:pPr>
                      <a:r>
                        <a:rPr lang="en" sz="800"/>
                        <a:t>Session</a:t>
                      </a:r>
                      <a:endParaRPr sz="900"/>
                    </a:p>
                  </a:txBody>
                  <a:tcPr marL="68600" marR="68600" marT="24975" marB="24975"/>
                </a:tc>
                <a:tc>
                  <a:txBody>
                    <a:bodyPr/>
                    <a:lstStyle/>
                    <a:p>
                      <a:pPr marL="0" marR="0" lvl="0" indent="0" algn="l" rtl="0">
                        <a:spcBef>
                          <a:spcPts val="0"/>
                        </a:spcBef>
                        <a:spcAft>
                          <a:spcPts val="0"/>
                        </a:spcAft>
                        <a:buNone/>
                      </a:pPr>
                      <a:r>
                        <a:rPr lang="en" sz="800"/>
                        <a:t>Headers are added to data for application-to-application communication (client-server.) RPC, SQL, LDAP</a:t>
                      </a:r>
                      <a:endParaRPr sz="900"/>
                    </a:p>
                    <a:p>
                      <a:pPr marL="0" marR="0" lvl="0" indent="0" algn="l" rtl="0">
                        <a:spcBef>
                          <a:spcPts val="0"/>
                        </a:spcBef>
                        <a:spcAft>
                          <a:spcPts val="0"/>
                        </a:spcAft>
                        <a:buNone/>
                      </a:pPr>
                      <a:r>
                        <a:rPr lang="en" sz="800"/>
                        <a:t>Identification of communication streams</a:t>
                      </a:r>
                      <a:endParaRPr sz="900"/>
                    </a:p>
                  </a:txBody>
                  <a:tcPr marL="68600" marR="68600" marT="24975" marB="24975"/>
                </a:tc>
                <a:extLst>
                  <a:ext uri="{0D108BD9-81ED-4DB2-BD59-A6C34878D82A}">
                    <a16:rowId xmlns:a16="http://schemas.microsoft.com/office/drawing/2014/main" val="10003"/>
                  </a:ext>
                </a:extLst>
              </a:tr>
              <a:tr h="399375">
                <a:tc>
                  <a:txBody>
                    <a:bodyPr/>
                    <a:lstStyle/>
                    <a:p>
                      <a:pPr marL="0" marR="0" lvl="0" indent="0" algn="l" rtl="0">
                        <a:spcBef>
                          <a:spcPts val="0"/>
                        </a:spcBef>
                        <a:spcAft>
                          <a:spcPts val="0"/>
                        </a:spcAft>
                        <a:buNone/>
                      </a:pPr>
                      <a:r>
                        <a:rPr lang="en" sz="800"/>
                        <a:t>4</a:t>
                      </a:r>
                      <a:endParaRPr sz="900"/>
                    </a:p>
                  </a:txBody>
                  <a:tcPr marL="68600" marR="68600" marT="24975" marB="24975"/>
                </a:tc>
                <a:tc>
                  <a:txBody>
                    <a:bodyPr/>
                    <a:lstStyle/>
                    <a:p>
                      <a:pPr marL="0" marR="0" lvl="0" indent="0" algn="l" rtl="0">
                        <a:spcBef>
                          <a:spcPts val="0"/>
                        </a:spcBef>
                        <a:spcAft>
                          <a:spcPts val="0"/>
                        </a:spcAft>
                        <a:buNone/>
                      </a:pPr>
                      <a:r>
                        <a:rPr lang="en" sz="800"/>
                        <a:t>Transport</a:t>
                      </a:r>
                      <a:endParaRPr sz="900"/>
                    </a:p>
                  </a:txBody>
                  <a:tcPr marL="68600" marR="68600" marT="24975" marB="24975"/>
                </a:tc>
                <a:tc>
                  <a:txBody>
                    <a:bodyPr/>
                    <a:lstStyle/>
                    <a:p>
                      <a:pPr marL="0" marR="0" lvl="0" indent="0" algn="l" rtl="0">
                        <a:spcBef>
                          <a:spcPts val="0"/>
                        </a:spcBef>
                        <a:spcAft>
                          <a:spcPts val="0"/>
                        </a:spcAft>
                        <a:buNone/>
                      </a:pPr>
                      <a:r>
                        <a:rPr lang="en" sz="800"/>
                        <a:t>Headers are added for acknowledgements and flow control.  Port numbers added..  Data has now become a segment. TCP, UDP, SSL, TLS</a:t>
                      </a:r>
                      <a:endParaRPr sz="900"/>
                    </a:p>
                  </a:txBody>
                  <a:tcPr marL="68600" marR="68600" marT="24975" marB="24975"/>
                </a:tc>
                <a:extLst>
                  <a:ext uri="{0D108BD9-81ED-4DB2-BD59-A6C34878D82A}">
                    <a16:rowId xmlns:a16="http://schemas.microsoft.com/office/drawing/2014/main" val="10004"/>
                  </a:ext>
                </a:extLst>
              </a:tr>
              <a:tr h="632325">
                <a:tc>
                  <a:txBody>
                    <a:bodyPr/>
                    <a:lstStyle/>
                    <a:p>
                      <a:pPr marL="0" marR="0" lvl="0" indent="0" algn="l" rtl="0">
                        <a:spcBef>
                          <a:spcPts val="0"/>
                        </a:spcBef>
                        <a:spcAft>
                          <a:spcPts val="0"/>
                        </a:spcAft>
                        <a:buNone/>
                      </a:pPr>
                      <a:r>
                        <a:rPr lang="en" sz="800"/>
                        <a:t>3</a:t>
                      </a:r>
                      <a:endParaRPr sz="900"/>
                    </a:p>
                  </a:txBody>
                  <a:tcPr marL="68600" marR="68600" marT="24975" marB="24975"/>
                </a:tc>
                <a:tc>
                  <a:txBody>
                    <a:bodyPr/>
                    <a:lstStyle/>
                    <a:p>
                      <a:pPr marL="0" marR="0" lvl="0" indent="0" algn="l" rtl="0">
                        <a:spcBef>
                          <a:spcPts val="0"/>
                        </a:spcBef>
                        <a:spcAft>
                          <a:spcPts val="0"/>
                        </a:spcAft>
                        <a:buNone/>
                      </a:pPr>
                      <a:r>
                        <a:rPr lang="en" sz="800"/>
                        <a:t>Network</a:t>
                      </a:r>
                      <a:endParaRPr sz="900"/>
                    </a:p>
                  </a:txBody>
                  <a:tcPr marL="68600" marR="68600" marT="24975" marB="24975"/>
                </a:tc>
                <a:tc>
                  <a:txBody>
                    <a:bodyPr/>
                    <a:lstStyle/>
                    <a:p>
                      <a:pPr marL="0" marR="0" lvl="0" indent="0" algn="l" rtl="0">
                        <a:spcBef>
                          <a:spcPts val="0"/>
                        </a:spcBef>
                        <a:spcAft>
                          <a:spcPts val="0"/>
                        </a:spcAft>
                        <a:buNone/>
                      </a:pPr>
                      <a:r>
                        <a:rPr lang="en" sz="800"/>
                        <a:t>Logical addressing and best path determination information is added to a segment, which now has become a packet.  IP, ICMP, IPSec, IGRP</a:t>
                      </a:r>
                      <a:endParaRPr sz="900"/>
                    </a:p>
                    <a:p>
                      <a:pPr marL="0" marR="0" lvl="0" indent="0" algn="l" rtl="0">
                        <a:spcBef>
                          <a:spcPts val="0"/>
                        </a:spcBef>
                        <a:spcAft>
                          <a:spcPts val="0"/>
                        </a:spcAft>
                        <a:buNone/>
                      </a:pPr>
                      <a:r>
                        <a:rPr lang="en" sz="800"/>
                        <a:t>Routers</a:t>
                      </a:r>
                      <a:endParaRPr sz="900"/>
                    </a:p>
                  </a:txBody>
                  <a:tcPr marL="68600" marR="68600" marT="24975" marB="24975"/>
                </a:tc>
                <a:extLst>
                  <a:ext uri="{0D108BD9-81ED-4DB2-BD59-A6C34878D82A}">
                    <a16:rowId xmlns:a16="http://schemas.microsoft.com/office/drawing/2014/main" val="10005"/>
                  </a:ext>
                </a:extLst>
              </a:tr>
              <a:tr h="632325">
                <a:tc>
                  <a:txBody>
                    <a:bodyPr/>
                    <a:lstStyle/>
                    <a:p>
                      <a:pPr marL="0" marR="0" lvl="0" indent="0" algn="l" rtl="0">
                        <a:spcBef>
                          <a:spcPts val="0"/>
                        </a:spcBef>
                        <a:spcAft>
                          <a:spcPts val="0"/>
                        </a:spcAft>
                        <a:buNone/>
                      </a:pPr>
                      <a:r>
                        <a:rPr lang="en" sz="800"/>
                        <a:t>2</a:t>
                      </a:r>
                      <a:endParaRPr sz="900"/>
                    </a:p>
                  </a:txBody>
                  <a:tcPr marL="68600" marR="68600" marT="24975" marB="24975"/>
                </a:tc>
                <a:tc>
                  <a:txBody>
                    <a:bodyPr/>
                    <a:lstStyle/>
                    <a:p>
                      <a:pPr marL="0" marR="0" lvl="0" indent="0" algn="l" rtl="0">
                        <a:spcBef>
                          <a:spcPts val="0"/>
                        </a:spcBef>
                        <a:spcAft>
                          <a:spcPts val="0"/>
                        </a:spcAft>
                        <a:buNone/>
                      </a:pPr>
                      <a:r>
                        <a:rPr lang="en" sz="800"/>
                        <a:t>Data Link</a:t>
                      </a:r>
                      <a:endParaRPr sz="900"/>
                    </a:p>
                  </a:txBody>
                  <a:tcPr marL="68600" marR="68600" marT="24975" marB="24975"/>
                </a:tc>
                <a:tc>
                  <a:txBody>
                    <a:bodyPr/>
                    <a:lstStyle/>
                    <a:p>
                      <a:pPr marL="0" marR="0" lvl="0" indent="0" algn="l" rtl="0">
                        <a:spcBef>
                          <a:spcPts val="0"/>
                        </a:spcBef>
                        <a:spcAft>
                          <a:spcPts val="0"/>
                        </a:spcAft>
                        <a:buNone/>
                      </a:pPr>
                      <a:r>
                        <a:rPr lang="en" sz="800"/>
                        <a:t>Packet is delivered to layer 2 where MAC Addressing, Media Access Determination, Framing information are added.  The packet is now a frame.  ARP, RARP, Ethernet, Token Passing.  Switches</a:t>
                      </a:r>
                      <a:endParaRPr sz="900"/>
                    </a:p>
                  </a:txBody>
                  <a:tcPr marL="68600" marR="68600" marT="24975" marB="24975"/>
                </a:tc>
                <a:extLst>
                  <a:ext uri="{0D108BD9-81ED-4DB2-BD59-A6C34878D82A}">
                    <a16:rowId xmlns:a16="http://schemas.microsoft.com/office/drawing/2014/main" val="10006"/>
                  </a:ext>
                </a:extLst>
              </a:tr>
              <a:tr h="515850">
                <a:tc>
                  <a:txBody>
                    <a:bodyPr/>
                    <a:lstStyle/>
                    <a:p>
                      <a:pPr marL="0" marR="0" lvl="0" indent="0" algn="l" rtl="0">
                        <a:spcBef>
                          <a:spcPts val="0"/>
                        </a:spcBef>
                        <a:spcAft>
                          <a:spcPts val="0"/>
                        </a:spcAft>
                        <a:buNone/>
                      </a:pPr>
                      <a:r>
                        <a:rPr lang="en" sz="800"/>
                        <a:t>1</a:t>
                      </a:r>
                      <a:endParaRPr sz="900"/>
                    </a:p>
                  </a:txBody>
                  <a:tcPr marL="68600" marR="68600" marT="24975" marB="24975"/>
                </a:tc>
                <a:tc>
                  <a:txBody>
                    <a:bodyPr/>
                    <a:lstStyle/>
                    <a:p>
                      <a:pPr marL="0" marR="0" lvl="0" indent="0" algn="l" rtl="0">
                        <a:spcBef>
                          <a:spcPts val="0"/>
                        </a:spcBef>
                        <a:spcAft>
                          <a:spcPts val="0"/>
                        </a:spcAft>
                        <a:buNone/>
                      </a:pPr>
                      <a:r>
                        <a:rPr lang="en" sz="800"/>
                        <a:t>Physical Layer</a:t>
                      </a:r>
                      <a:endParaRPr sz="900"/>
                    </a:p>
                  </a:txBody>
                  <a:tcPr marL="68600" marR="68600" marT="24975" marB="24975"/>
                </a:tc>
                <a:tc>
                  <a:txBody>
                    <a:bodyPr/>
                    <a:lstStyle/>
                    <a:p>
                      <a:pPr marL="0" marR="0" lvl="0" indent="0" algn="l" rtl="0">
                        <a:spcBef>
                          <a:spcPts val="0"/>
                        </a:spcBef>
                        <a:spcAft>
                          <a:spcPts val="0"/>
                        </a:spcAft>
                        <a:buNone/>
                      </a:pPr>
                      <a:r>
                        <a:rPr lang="en" sz="800"/>
                        <a:t>Data placed on media.  Wiring standards and protocols.</a:t>
                      </a:r>
                      <a:endParaRPr sz="900"/>
                    </a:p>
                    <a:p>
                      <a:pPr marL="0" marR="0" lvl="0" indent="0" algn="l" rtl="0">
                        <a:spcBef>
                          <a:spcPts val="0"/>
                        </a:spcBef>
                        <a:spcAft>
                          <a:spcPts val="0"/>
                        </a:spcAft>
                        <a:buNone/>
                      </a:pPr>
                      <a:r>
                        <a:rPr lang="en" sz="800"/>
                        <a:t>Cable types, hubs.  Frames are now converted to signal to traverse the physical media.</a:t>
                      </a:r>
                      <a:endParaRPr sz="900"/>
                    </a:p>
                  </a:txBody>
                  <a:tcPr marL="68600" marR="68600" marT="24975" marB="24975"/>
                </a:tc>
                <a:extLst>
                  <a:ext uri="{0D108BD9-81ED-4DB2-BD59-A6C34878D82A}">
                    <a16:rowId xmlns:a16="http://schemas.microsoft.com/office/drawing/2014/main" val="10007"/>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3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 Layer 1 Physical</a:t>
            </a:r>
            <a:endParaRPr sz="1200"/>
          </a:p>
        </p:txBody>
      </p:sp>
      <p:sp>
        <p:nvSpPr>
          <p:cNvPr id="1868" name="Google Shape;1868;p23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61</a:t>
            </a:fld>
            <a:endParaRPr/>
          </a:p>
        </p:txBody>
      </p:sp>
      <p:sp>
        <p:nvSpPr>
          <p:cNvPr id="1869" name="Google Shape;1869;p236"/>
          <p:cNvSpPr txBox="1">
            <a:spLocks noGrp="1"/>
          </p:cNvSpPr>
          <p:nvPr>
            <p:ph type="body" idx="4294967295"/>
          </p:nvPr>
        </p:nvSpPr>
        <p:spPr>
          <a:xfrm>
            <a:off x="831273" y="1411941"/>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Layer 1 Physical – simply put is concerned with physical connectivity and  sending electric signals over a medium. </a:t>
            </a:r>
            <a:endParaRPr sz="120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All hardware devices have a point of connection, therefore at least partially have a layer 1 element</a:t>
            </a:r>
            <a:endParaRPr sz="1200"/>
          </a:p>
        </p:txBody>
      </p:sp>
      <p:pic>
        <p:nvPicPr>
          <p:cNvPr id="1870" name="Google Shape;1870;p236" descr="wap.jpg"/>
          <p:cNvPicPr preferRelativeResize="0"/>
          <p:nvPr/>
        </p:nvPicPr>
        <p:blipFill rotWithShape="1">
          <a:blip r:embed="rId3">
            <a:alphaModFix/>
          </a:blip>
          <a:srcRect/>
          <a:stretch/>
        </p:blipFill>
        <p:spPr>
          <a:xfrm>
            <a:off x="6650182" y="1815353"/>
            <a:ext cx="2057400" cy="693408"/>
          </a:xfrm>
          <a:prstGeom prst="rect">
            <a:avLst/>
          </a:prstGeom>
          <a:noFill/>
          <a:ln>
            <a:noFill/>
          </a:ln>
        </p:spPr>
      </p:pic>
      <p:pic>
        <p:nvPicPr>
          <p:cNvPr id="1871" name="Google Shape;1871;p236" descr="modem.jpg"/>
          <p:cNvPicPr preferRelativeResize="0"/>
          <p:nvPr/>
        </p:nvPicPr>
        <p:blipFill rotWithShape="1">
          <a:blip r:embed="rId4">
            <a:alphaModFix/>
          </a:blip>
          <a:srcRect/>
          <a:stretch/>
        </p:blipFill>
        <p:spPr>
          <a:xfrm>
            <a:off x="6616107" y="3012048"/>
            <a:ext cx="1987497" cy="603015"/>
          </a:xfrm>
          <a:prstGeom prst="rect">
            <a:avLst/>
          </a:prstGeom>
          <a:noFill/>
          <a:ln>
            <a:noFill/>
          </a:ln>
        </p:spPr>
      </p:pic>
      <p:pic>
        <p:nvPicPr>
          <p:cNvPr id="1872" name="Google Shape;1872;p236"/>
          <p:cNvPicPr preferRelativeResize="0"/>
          <p:nvPr/>
        </p:nvPicPr>
        <p:blipFill rotWithShape="1">
          <a:blip r:embed="rId5">
            <a:alphaModFix/>
          </a:blip>
          <a:srcRect/>
          <a:stretch/>
        </p:blipFill>
        <p:spPr>
          <a:xfrm>
            <a:off x="856850" y="4031899"/>
            <a:ext cx="1049898" cy="633438"/>
          </a:xfrm>
          <a:prstGeom prst="rect">
            <a:avLst/>
          </a:prstGeom>
          <a:noFill/>
          <a:ln>
            <a:noFill/>
          </a:ln>
        </p:spPr>
      </p:pic>
      <p:pic>
        <p:nvPicPr>
          <p:cNvPr id="1873" name="Google Shape;1873;p236"/>
          <p:cNvPicPr preferRelativeResize="0"/>
          <p:nvPr/>
        </p:nvPicPr>
        <p:blipFill rotWithShape="1">
          <a:blip r:embed="rId6">
            <a:alphaModFix/>
          </a:blip>
          <a:srcRect/>
          <a:stretch/>
        </p:blipFill>
        <p:spPr>
          <a:xfrm>
            <a:off x="2465823" y="3190656"/>
            <a:ext cx="1147202" cy="718913"/>
          </a:xfrm>
          <a:prstGeom prst="rect">
            <a:avLst/>
          </a:prstGeom>
          <a:noFill/>
          <a:ln>
            <a:noFill/>
          </a:ln>
        </p:spPr>
      </p:pic>
      <p:pic>
        <p:nvPicPr>
          <p:cNvPr id="1874" name="Google Shape;1874;p236"/>
          <p:cNvPicPr preferRelativeResize="0"/>
          <p:nvPr/>
        </p:nvPicPr>
        <p:blipFill rotWithShape="1">
          <a:blip r:embed="rId7">
            <a:alphaModFix/>
          </a:blip>
          <a:srcRect/>
          <a:stretch/>
        </p:blipFill>
        <p:spPr>
          <a:xfrm>
            <a:off x="4511028" y="2748293"/>
            <a:ext cx="1111723" cy="718914"/>
          </a:xfrm>
          <a:prstGeom prst="rect">
            <a:avLst/>
          </a:prstGeom>
          <a:noFill/>
          <a:ln>
            <a:noFill/>
          </a:ln>
        </p:spPr>
      </p:pic>
      <p:grpSp>
        <p:nvGrpSpPr>
          <p:cNvPr id="1875" name="Google Shape;1875;p236"/>
          <p:cNvGrpSpPr/>
          <p:nvPr/>
        </p:nvGrpSpPr>
        <p:grpSpPr>
          <a:xfrm>
            <a:off x="4041905" y="4032121"/>
            <a:ext cx="2160605" cy="1027315"/>
            <a:chOff x="3609975" y="6284481"/>
            <a:chExt cx="3264740" cy="1552305"/>
          </a:xfrm>
        </p:grpSpPr>
        <p:pic>
          <p:nvPicPr>
            <p:cNvPr id="1876" name="Google Shape;1876;p236" descr="hub.jpg"/>
            <p:cNvPicPr preferRelativeResize="0"/>
            <p:nvPr/>
          </p:nvPicPr>
          <p:blipFill rotWithShape="1">
            <a:blip r:embed="rId8">
              <a:alphaModFix/>
            </a:blip>
            <a:srcRect/>
            <a:stretch/>
          </p:blipFill>
          <p:spPr>
            <a:xfrm>
              <a:off x="5500740" y="6535037"/>
              <a:ext cx="1373975" cy="534444"/>
            </a:xfrm>
            <a:prstGeom prst="rect">
              <a:avLst/>
            </a:prstGeom>
            <a:noFill/>
            <a:ln>
              <a:noFill/>
            </a:ln>
          </p:spPr>
        </p:pic>
        <p:pic>
          <p:nvPicPr>
            <p:cNvPr id="1877" name="Google Shape;1877;p236"/>
            <p:cNvPicPr preferRelativeResize="0"/>
            <p:nvPr/>
          </p:nvPicPr>
          <p:blipFill rotWithShape="1">
            <a:blip r:embed="rId9">
              <a:alphaModFix/>
            </a:blip>
            <a:srcRect/>
            <a:stretch/>
          </p:blipFill>
          <p:spPr>
            <a:xfrm>
              <a:off x="3609975" y="6284481"/>
              <a:ext cx="2196113" cy="1552305"/>
            </a:xfrm>
            <a:prstGeom prst="rect">
              <a:avLst/>
            </a:prstGeom>
            <a:noFill/>
            <a:ln>
              <a:noFill/>
            </a:ln>
          </p:spPr>
        </p:pic>
      </p:grpSp>
      <p:grpSp>
        <p:nvGrpSpPr>
          <p:cNvPr id="1878" name="Google Shape;1878;p236"/>
          <p:cNvGrpSpPr/>
          <p:nvPr/>
        </p:nvGrpSpPr>
        <p:grpSpPr>
          <a:xfrm>
            <a:off x="7132631" y="4197516"/>
            <a:ext cx="1249103" cy="328434"/>
            <a:chOff x="7922399" y="6362969"/>
            <a:chExt cx="1374000" cy="534300"/>
          </a:xfrm>
        </p:grpSpPr>
        <p:sp>
          <p:nvSpPr>
            <p:cNvPr id="1879" name="Google Shape;1879;p236"/>
            <p:cNvSpPr/>
            <p:nvPr/>
          </p:nvSpPr>
          <p:spPr>
            <a:xfrm rot="10800000">
              <a:off x="7922399" y="6362969"/>
              <a:ext cx="1374000" cy="534300"/>
            </a:xfrm>
            <a:prstGeom prst="rightArrow">
              <a:avLst>
                <a:gd name="adj1" fmla="val 39801"/>
                <a:gd name="adj2" fmla="val 6869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1880" name="Google Shape;1880;p236"/>
            <p:cNvSpPr txBox="1"/>
            <p:nvPr/>
          </p:nvSpPr>
          <p:spPr>
            <a:xfrm>
              <a:off x="8408354" y="6445382"/>
              <a:ext cx="762000" cy="3693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HUB</a:t>
              </a:r>
              <a:endParaRPr sz="120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pic>
        <p:nvPicPr>
          <p:cNvPr id="1886" name="Google Shape;1886;p237" descr="laptop lock.jpg"/>
          <p:cNvPicPr preferRelativeResize="0"/>
          <p:nvPr/>
        </p:nvPicPr>
        <p:blipFill rotWithShape="1">
          <a:blip r:embed="rId3">
            <a:alphaModFix/>
          </a:blip>
          <a:srcRect/>
          <a:stretch/>
        </p:blipFill>
        <p:spPr>
          <a:xfrm>
            <a:off x="7135091" y="1411941"/>
            <a:ext cx="718565" cy="718565"/>
          </a:xfrm>
          <a:prstGeom prst="rect">
            <a:avLst/>
          </a:prstGeom>
          <a:noFill/>
          <a:ln>
            <a:noFill/>
          </a:ln>
        </p:spPr>
      </p:pic>
      <p:sp>
        <p:nvSpPr>
          <p:cNvPr id="1887" name="Google Shape;1887;p23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 Layer 1 (Physical) Threats</a:t>
            </a:r>
            <a:endParaRPr sz="1200"/>
          </a:p>
        </p:txBody>
      </p:sp>
      <p:sp>
        <p:nvSpPr>
          <p:cNvPr id="1888" name="Google Shape;1888;p23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62</a:t>
            </a:fld>
            <a:endParaRPr/>
          </a:p>
        </p:txBody>
      </p:sp>
      <p:sp>
        <p:nvSpPr>
          <p:cNvPr id="1889" name="Google Shape;1889;p237"/>
          <p:cNvSpPr txBox="1">
            <a:spLocks noGrp="1"/>
          </p:cNvSpPr>
          <p:nvPr>
            <p:ph type="body" idx="4294967295"/>
          </p:nvPr>
        </p:nvSpPr>
        <p:spPr>
          <a:xfrm>
            <a:off x="0" y="1696641"/>
            <a:ext cx="59142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 </a:t>
            </a:r>
            <a:endParaRPr sz="1200"/>
          </a:p>
          <a:p>
            <a:pPr marL="469900" marR="0" lvl="1" indent="-50800" algn="l" rtl="0">
              <a:lnSpc>
                <a:spcPct val="90000"/>
              </a:lnSpc>
              <a:spcBef>
                <a:spcPts val="300"/>
              </a:spcBef>
              <a:spcAft>
                <a:spcPts val="160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890" name="Google Shape;1890;p237" descr="cable traps.jpg"/>
          <p:cNvPicPr preferRelativeResize="0"/>
          <p:nvPr/>
        </p:nvPicPr>
        <p:blipFill rotWithShape="1">
          <a:blip r:embed="rId4">
            <a:alphaModFix/>
          </a:blip>
          <a:srcRect/>
          <a:stretch/>
        </p:blipFill>
        <p:spPr>
          <a:xfrm>
            <a:off x="4328038" y="1438671"/>
            <a:ext cx="998444" cy="665105"/>
          </a:xfrm>
          <a:prstGeom prst="rect">
            <a:avLst/>
          </a:prstGeom>
          <a:noFill/>
          <a:ln>
            <a:noFill/>
          </a:ln>
        </p:spPr>
      </p:pic>
      <p:pic>
        <p:nvPicPr>
          <p:cNvPr id="1891" name="Google Shape;1891;p237" descr="locked laptops.jpg"/>
          <p:cNvPicPr preferRelativeResize="0"/>
          <p:nvPr/>
        </p:nvPicPr>
        <p:blipFill rotWithShape="1">
          <a:blip r:embed="rId5">
            <a:alphaModFix/>
          </a:blip>
          <a:srcRect/>
          <a:stretch/>
        </p:blipFill>
        <p:spPr>
          <a:xfrm>
            <a:off x="2588006" y="3685788"/>
            <a:ext cx="772025" cy="665105"/>
          </a:xfrm>
          <a:prstGeom prst="rect">
            <a:avLst/>
          </a:prstGeom>
          <a:noFill/>
          <a:ln>
            <a:noFill/>
          </a:ln>
        </p:spPr>
      </p:pic>
      <p:pic>
        <p:nvPicPr>
          <p:cNvPr id="1892" name="Google Shape;1892;p237" descr="cctv.jpg"/>
          <p:cNvPicPr preferRelativeResize="0"/>
          <p:nvPr/>
        </p:nvPicPr>
        <p:blipFill rotWithShape="1">
          <a:blip r:embed="rId6">
            <a:alphaModFix/>
          </a:blip>
          <a:srcRect/>
          <a:stretch/>
        </p:blipFill>
        <p:spPr>
          <a:xfrm>
            <a:off x="5611091" y="2314560"/>
            <a:ext cx="691835" cy="461485"/>
          </a:xfrm>
          <a:prstGeom prst="rect">
            <a:avLst/>
          </a:prstGeom>
          <a:noFill/>
          <a:ln>
            <a:noFill/>
          </a:ln>
        </p:spPr>
      </p:pic>
      <p:pic>
        <p:nvPicPr>
          <p:cNvPr id="1893" name="Google Shape;1893;p237" descr="lcoked door.jpg"/>
          <p:cNvPicPr preferRelativeResize="0"/>
          <p:nvPr/>
        </p:nvPicPr>
        <p:blipFill rotWithShape="1">
          <a:blip r:embed="rId7">
            <a:alphaModFix/>
          </a:blip>
          <a:srcRect/>
          <a:stretch/>
        </p:blipFill>
        <p:spPr>
          <a:xfrm>
            <a:off x="7043344" y="3243892"/>
            <a:ext cx="746081" cy="882090"/>
          </a:xfrm>
          <a:prstGeom prst="rect">
            <a:avLst/>
          </a:prstGeom>
          <a:noFill/>
          <a:ln>
            <a:noFill/>
          </a:ln>
        </p:spPr>
      </p:pic>
      <p:sp>
        <p:nvSpPr>
          <p:cNvPr id="1894" name="Google Shape;1894;p237"/>
          <p:cNvSpPr txBox="1"/>
          <p:nvPr/>
        </p:nvSpPr>
        <p:spPr>
          <a:xfrm>
            <a:off x="1371600" y="1614908"/>
            <a:ext cx="2685900" cy="1376100"/>
          </a:xfrm>
          <a:prstGeom prst="rect">
            <a:avLst/>
          </a:prstGeom>
          <a:noFill/>
          <a:ln>
            <a:noFill/>
          </a:ln>
        </p:spPr>
        <p:txBody>
          <a:bodyPr spcFirstLastPara="1" wrap="square" lIns="62325" tIns="31175" rIns="62325" bIns="31175" anchor="t" anchorCtr="0">
            <a:noAutofit/>
          </a:bodyPr>
          <a:lstStyle/>
          <a:p>
            <a:pPr marL="0" marR="0" lvl="0" indent="0" algn="l" rtl="0">
              <a:spcBef>
                <a:spcPts val="0"/>
              </a:spcBef>
              <a:spcAft>
                <a:spcPts val="0"/>
              </a:spcAft>
              <a:buClr>
                <a:schemeClr val="dk2"/>
              </a:buClr>
              <a:buSzPts val="1100"/>
              <a:buFont typeface="Noto Sans Symbols"/>
              <a:buNone/>
            </a:pPr>
            <a:r>
              <a:rPr lang="en" sz="1100" b="1">
                <a:solidFill>
                  <a:schemeClr val="dk2"/>
                </a:solidFill>
                <a:latin typeface="Arial"/>
                <a:ea typeface="Arial"/>
                <a:cs typeface="Arial"/>
                <a:sym typeface="Arial"/>
              </a:rPr>
              <a:t>Threats:</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Theft</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Unauthorized Access</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Vandalism</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Sniffing</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Interference</a:t>
            </a:r>
            <a:endParaRPr sz="1200"/>
          </a:p>
          <a:p>
            <a:pPr marL="0" marR="0" lvl="0" indent="-101600" algn="l" rtl="0">
              <a:spcBef>
                <a:spcPts val="0"/>
              </a:spcBef>
              <a:spcAft>
                <a:spcPts val="0"/>
              </a:spcAft>
              <a:buClr>
                <a:schemeClr val="dk2"/>
              </a:buClr>
              <a:buSzPts val="1600"/>
              <a:buFont typeface="Arial"/>
              <a:buChar char="•"/>
            </a:pPr>
            <a:r>
              <a:rPr lang="en" sz="1600">
                <a:solidFill>
                  <a:schemeClr val="dk2"/>
                </a:solidFill>
                <a:latin typeface="Arial"/>
                <a:ea typeface="Arial"/>
                <a:cs typeface="Arial"/>
                <a:sym typeface="Arial"/>
              </a:rPr>
              <a:t>Data Emanation </a:t>
            </a:r>
            <a:endParaRPr sz="1200"/>
          </a:p>
        </p:txBody>
      </p:sp>
      <p:pic>
        <p:nvPicPr>
          <p:cNvPr id="1895" name="Google Shape;1895;p237" descr="faraday cage.gif"/>
          <p:cNvPicPr preferRelativeResize="0"/>
          <p:nvPr/>
        </p:nvPicPr>
        <p:blipFill rotWithShape="1">
          <a:blip r:embed="rId8">
            <a:alphaModFix/>
          </a:blip>
          <a:srcRect/>
          <a:stretch/>
        </p:blipFill>
        <p:spPr>
          <a:xfrm>
            <a:off x="4135462" y="2799995"/>
            <a:ext cx="839636" cy="868725"/>
          </a:xfrm>
          <a:prstGeom prst="rect">
            <a:avLst/>
          </a:prstGeom>
          <a:noFill/>
          <a:ln>
            <a:noFill/>
          </a:ln>
        </p:spPr>
      </p:pic>
      <p:pic>
        <p:nvPicPr>
          <p:cNvPr id="1896" name="Google Shape;1896;p237" descr="Stranded-Shielded-Cat5e-Bulk-Red.jpg"/>
          <p:cNvPicPr preferRelativeResize="0"/>
          <p:nvPr/>
        </p:nvPicPr>
        <p:blipFill rotWithShape="1">
          <a:blip r:embed="rId9">
            <a:alphaModFix/>
          </a:blip>
          <a:srcRect/>
          <a:stretch/>
        </p:blipFill>
        <p:spPr>
          <a:xfrm>
            <a:off x="4743439" y="3939935"/>
            <a:ext cx="852215" cy="5668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Data Link Layer</a:t>
            </a:r>
          </a:p>
        </p:txBody>
      </p:sp>
    </p:spTree>
    <p:extLst>
      <p:ext uri="{BB962C8B-B14F-4D97-AF65-F5344CB8AC3E}">
        <p14:creationId xmlns:p14="http://schemas.microsoft.com/office/powerpoint/2010/main" val="25256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pic>
        <p:nvPicPr>
          <p:cNvPr id="1902" name="Google Shape;1902;p238" descr="A circuit board&#10;&#10;Description generated with high confidence"/>
          <p:cNvPicPr preferRelativeResize="0"/>
          <p:nvPr/>
        </p:nvPicPr>
        <p:blipFill rotWithShape="1">
          <a:blip r:embed="rId3">
            <a:alphaModFix/>
          </a:blip>
          <a:srcRect/>
          <a:stretch/>
        </p:blipFill>
        <p:spPr>
          <a:xfrm>
            <a:off x="1791524" y="-1"/>
            <a:ext cx="1652775" cy="1652775"/>
          </a:xfrm>
          <a:prstGeom prst="rect">
            <a:avLst/>
          </a:prstGeom>
          <a:noFill/>
          <a:ln>
            <a:noFill/>
          </a:ln>
        </p:spPr>
      </p:pic>
      <p:sp>
        <p:nvSpPr>
          <p:cNvPr id="1903" name="Google Shape;1903;p238"/>
          <p:cNvSpPr txBox="1">
            <a:spLocks noGrp="1"/>
          </p:cNvSpPr>
          <p:nvPr>
            <p:ph type="title"/>
          </p:nvPr>
        </p:nvSpPr>
        <p:spPr>
          <a:xfrm>
            <a:off x="159420" y="234880"/>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200"/>
              <a:buFont typeface="Calibri"/>
              <a:buNone/>
            </a:pPr>
            <a:r>
              <a:rPr lang="en" sz="2200" b="0" i="0" u="none" strike="noStrike" cap="none">
                <a:solidFill>
                  <a:schemeClr val="dk1"/>
                </a:solidFill>
                <a:latin typeface="Calibri"/>
                <a:ea typeface="Calibri"/>
                <a:cs typeface="Calibri"/>
                <a:sym typeface="Calibri"/>
              </a:rPr>
              <a:t>OSI model – Layer 2 Data Link</a:t>
            </a:r>
            <a:endParaRPr sz="1200"/>
          </a:p>
        </p:txBody>
      </p:sp>
      <p:sp>
        <p:nvSpPr>
          <p:cNvPr id="1904" name="Google Shape;1904;p23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64</a:t>
            </a:fld>
            <a:endParaRPr/>
          </a:p>
        </p:txBody>
      </p:sp>
      <p:sp>
        <p:nvSpPr>
          <p:cNvPr id="1905" name="Google Shape;1905;p238"/>
          <p:cNvSpPr txBox="1">
            <a:spLocks noGrp="1"/>
          </p:cNvSpPr>
          <p:nvPr>
            <p:ph type="body" idx="4294967295"/>
          </p:nvPr>
        </p:nvSpPr>
        <p:spPr>
          <a:xfrm>
            <a:off x="604486" y="1463961"/>
            <a:ext cx="7612414" cy="3303302"/>
          </a:xfrm>
          <a:prstGeom prst="rect">
            <a:avLst/>
          </a:prstGeom>
          <a:noFill/>
          <a:ln>
            <a:noFill/>
          </a:ln>
        </p:spPr>
        <p:txBody>
          <a:bodyPr spcFirstLastPara="1" wrap="square" lIns="75575" tIns="37775" rIns="75575" bIns="37775" anchor="t" anchorCtr="0">
            <a:noAutofit/>
          </a:bodyPr>
          <a:lstStyle/>
          <a:p>
            <a:pPr marL="330200" marR="0" lvl="0" indent="-260350" algn="l" rtl="0">
              <a:lnSpc>
                <a:spcPct val="90000"/>
              </a:lnSpc>
              <a:spcBef>
                <a:spcPts val="0"/>
              </a:spcBef>
              <a:spcAft>
                <a:spcPts val="0"/>
              </a:spcAft>
              <a:buClr>
                <a:schemeClr val="dk1"/>
              </a:buClr>
              <a:buSzPts val="1900"/>
              <a:buFont typeface="Arial"/>
              <a:buChar char="•"/>
            </a:pPr>
            <a:r>
              <a:rPr lang="en" sz="2000" b="0" i="0" u="none" strike="noStrike" cap="none" dirty="0">
                <a:solidFill>
                  <a:schemeClr val="dk1"/>
                </a:solidFill>
                <a:latin typeface="Calibri"/>
                <a:ea typeface="Calibri"/>
                <a:cs typeface="Calibri"/>
                <a:sym typeface="Calibri"/>
              </a:rPr>
              <a:t>Data Link Layer</a:t>
            </a:r>
            <a:endParaRPr sz="2000" dirty="0"/>
          </a:p>
          <a:p>
            <a:pPr marL="330200" marR="0" lvl="0" indent="-273050" algn="l" rtl="0">
              <a:lnSpc>
                <a:spcPct val="90000"/>
              </a:lnSpc>
              <a:spcBef>
                <a:spcPts val="700"/>
              </a:spcBef>
              <a:spcAft>
                <a:spcPts val="0"/>
              </a:spcAft>
              <a:buClr>
                <a:schemeClr val="dk1"/>
              </a:buClr>
              <a:buSzPts val="2100"/>
              <a:buFont typeface="Arial"/>
              <a:buChar char="•"/>
            </a:pPr>
            <a:r>
              <a:rPr lang="en" sz="2000" b="0" i="0" u="none" strike="noStrike" cap="none" dirty="0">
                <a:solidFill>
                  <a:schemeClr val="dk1"/>
                </a:solidFill>
                <a:latin typeface="Calibri"/>
                <a:ea typeface="Calibri"/>
                <a:cs typeface="Calibri"/>
                <a:sym typeface="Calibri"/>
              </a:rPr>
              <a:t>Only Layer of the OSI Model with 2 Sub-layers</a:t>
            </a:r>
            <a:r>
              <a:rPr lang="en" sz="2400" b="0" i="0" u="none" strike="noStrike" cap="none" dirty="0">
                <a:solidFill>
                  <a:schemeClr val="dk1"/>
                </a:solidFill>
                <a:latin typeface="Calibri"/>
                <a:ea typeface="Calibri"/>
                <a:cs typeface="Calibri"/>
                <a:sym typeface="Calibri"/>
              </a:rPr>
              <a:t> </a:t>
            </a:r>
            <a:endParaRPr sz="2400" dirty="0"/>
          </a:p>
          <a:p>
            <a:pPr marL="596900" marR="0" lvl="1" indent="-273050" algn="l" rtl="0">
              <a:lnSpc>
                <a:spcPct val="90000"/>
              </a:lnSpc>
              <a:spcBef>
                <a:spcPts val="300"/>
              </a:spcBef>
              <a:spcAft>
                <a:spcPts val="0"/>
              </a:spcAft>
              <a:buClr>
                <a:schemeClr val="dk1"/>
              </a:buClr>
              <a:buSzPts val="1700"/>
              <a:buFont typeface="Arial"/>
              <a:buChar char="•"/>
            </a:pPr>
            <a:r>
              <a:rPr lang="en" sz="1800" b="0" i="0" u="none" strike="noStrike" cap="none" dirty="0">
                <a:solidFill>
                  <a:schemeClr val="dk1"/>
                </a:solidFill>
                <a:latin typeface="Calibri"/>
                <a:ea typeface="Calibri"/>
                <a:cs typeface="Calibri"/>
                <a:sym typeface="Calibri"/>
              </a:rPr>
              <a:t>LLC  Logical Link Control—error detection</a:t>
            </a:r>
            <a:endParaRPr sz="1800" dirty="0"/>
          </a:p>
          <a:p>
            <a:pPr marL="596900" marR="0" lvl="1" indent="-273050" algn="l" rtl="0">
              <a:lnSpc>
                <a:spcPct val="90000"/>
              </a:lnSpc>
              <a:spcBef>
                <a:spcPts val="300"/>
              </a:spcBef>
              <a:spcAft>
                <a:spcPts val="0"/>
              </a:spcAft>
              <a:buClr>
                <a:schemeClr val="dk1"/>
              </a:buClr>
              <a:buSzPts val="1700"/>
              <a:buFont typeface="Arial"/>
              <a:buChar char="•"/>
            </a:pPr>
            <a:r>
              <a:rPr lang="en" sz="1800" b="0" i="0" u="none" strike="noStrike" cap="none" dirty="0">
                <a:solidFill>
                  <a:schemeClr val="dk1"/>
                </a:solidFill>
                <a:latin typeface="Calibri"/>
                <a:ea typeface="Calibri"/>
                <a:cs typeface="Calibri"/>
                <a:sym typeface="Calibri"/>
              </a:rPr>
              <a:t>MAC Media Access Control—Physical </a:t>
            </a:r>
            <a:endParaRPr sz="1800" dirty="0"/>
          </a:p>
          <a:p>
            <a:pPr marL="863600" marR="0" lvl="3" indent="-152400" algn="l" rtl="0">
              <a:lnSpc>
                <a:spcPct val="90000"/>
              </a:lnSpc>
              <a:spcBef>
                <a:spcPts val="300"/>
              </a:spcBef>
              <a:spcAft>
                <a:spcPts val="0"/>
              </a:spcAft>
              <a:buClr>
                <a:schemeClr val="dk1"/>
              </a:buClr>
              <a:buSzPts val="1400"/>
              <a:buFont typeface="Noto Sans Symbols"/>
              <a:buChar char="•"/>
            </a:pPr>
            <a:r>
              <a:rPr lang="en" sz="1600" b="0" i="0" u="none" strike="noStrike" cap="none" dirty="0">
                <a:solidFill>
                  <a:schemeClr val="dk1"/>
                </a:solidFill>
                <a:latin typeface="Calibri"/>
                <a:ea typeface="Calibri"/>
                <a:cs typeface="Calibri"/>
                <a:sym typeface="Calibri"/>
              </a:rPr>
              <a:t>CSMA/CD Carrier Sense Multiple Access with Collision Detection  (IEEE standard) 802.3 Ethernet</a:t>
            </a:r>
            <a:endParaRPr sz="1600" dirty="0"/>
          </a:p>
          <a:p>
            <a:pPr marL="863600" marR="0" lvl="3" indent="-152400" algn="l" rtl="0">
              <a:lnSpc>
                <a:spcPct val="90000"/>
              </a:lnSpc>
              <a:spcBef>
                <a:spcPts val="300"/>
              </a:spcBef>
              <a:spcAft>
                <a:spcPts val="0"/>
              </a:spcAft>
              <a:buClr>
                <a:schemeClr val="dk1"/>
              </a:buClr>
              <a:buSzPts val="1400"/>
              <a:buFont typeface="Noto Sans Symbols"/>
              <a:buChar char="•"/>
            </a:pPr>
            <a:r>
              <a:rPr lang="en" sz="1600" b="0" i="0" u="none" strike="noStrike" cap="none" dirty="0">
                <a:solidFill>
                  <a:schemeClr val="dk1"/>
                </a:solidFill>
                <a:latin typeface="Calibri"/>
                <a:ea typeface="Calibri"/>
                <a:cs typeface="Calibri"/>
                <a:sym typeface="Calibri"/>
              </a:rPr>
              <a:t>CSMA/CA Carrier Sense Multiple Access with Collision Avoidance(IEEE standard) 802.11 Wireless</a:t>
            </a:r>
            <a:endParaRPr sz="1600" dirty="0"/>
          </a:p>
          <a:p>
            <a:pPr marL="863600" marR="0" lvl="3" indent="-152400" algn="l" rtl="0">
              <a:lnSpc>
                <a:spcPct val="90000"/>
              </a:lnSpc>
              <a:spcBef>
                <a:spcPts val="300"/>
              </a:spcBef>
              <a:spcAft>
                <a:spcPts val="0"/>
              </a:spcAft>
              <a:buClr>
                <a:schemeClr val="dk1"/>
              </a:buClr>
              <a:buSzPts val="1400"/>
              <a:buFont typeface="Noto Sans Symbols"/>
              <a:buChar char="•"/>
            </a:pPr>
            <a:r>
              <a:rPr lang="en" sz="1600" b="0" i="0" u="none" strike="noStrike" cap="none" dirty="0">
                <a:solidFill>
                  <a:schemeClr val="dk1"/>
                </a:solidFill>
                <a:latin typeface="Calibri"/>
                <a:ea typeface="Calibri"/>
                <a:cs typeface="Calibri"/>
                <a:sym typeface="Calibri"/>
              </a:rPr>
              <a:t>Token Passing:  24 bit control frame passed around the network environment with the purpose of determining which system can transmit data. There is only one token and  since a system can’t communicate without the token, there are no collisions. </a:t>
            </a:r>
            <a:endParaRPr sz="1600" dirty="0"/>
          </a:p>
          <a:p>
            <a:pPr marL="863600" marR="0" lvl="3" indent="-63500" algn="l" rtl="0">
              <a:lnSpc>
                <a:spcPct val="90000"/>
              </a:lnSpc>
              <a:spcBef>
                <a:spcPts val="300"/>
              </a:spcBef>
              <a:spcAft>
                <a:spcPts val="0"/>
              </a:spcAft>
              <a:buClr>
                <a:schemeClr val="dk1"/>
              </a:buClr>
              <a:buSzPts val="1500"/>
              <a:buFont typeface="Noto Sans Symbols"/>
              <a:buNone/>
            </a:pPr>
            <a:endParaRPr sz="1600" b="0" i="0" u="none" strike="noStrike" cap="none" dirty="0">
              <a:solidFill>
                <a:schemeClr val="dk1"/>
              </a:solidFill>
              <a:latin typeface="Calibri"/>
              <a:ea typeface="Calibri"/>
              <a:cs typeface="Calibri"/>
              <a:sym typeface="Calibri"/>
            </a:endParaRPr>
          </a:p>
          <a:p>
            <a:pPr marL="685800" marR="0" lvl="2" indent="-50800" algn="l" rtl="0">
              <a:lnSpc>
                <a:spcPct val="90000"/>
              </a:lnSpc>
              <a:spcBef>
                <a:spcPts val="300"/>
              </a:spcBef>
              <a:spcAft>
                <a:spcPts val="1600"/>
              </a:spcAft>
              <a:buClr>
                <a:schemeClr val="dk1"/>
              </a:buClr>
              <a:buSzPts val="1700"/>
              <a:buFont typeface="Noto Sans Symbols"/>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3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Ethernet</a:t>
            </a:r>
            <a:endParaRPr sz="1200"/>
          </a:p>
        </p:txBody>
      </p:sp>
      <p:sp>
        <p:nvSpPr>
          <p:cNvPr id="1912" name="Google Shape;1912;p23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65</a:t>
            </a:fld>
            <a:endParaRPr/>
          </a:p>
        </p:txBody>
      </p:sp>
      <p:sp>
        <p:nvSpPr>
          <p:cNvPr id="1913" name="Google Shape;1913;p239"/>
          <p:cNvSpPr txBox="1">
            <a:spLocks noGrp="1"/>
          </p:cNvSpPr>
          <p:nvPr>
            <p:ph type="body" idx="4294967295"/>
          </p:nvPr>
        </p:nvSpPr>
        <p:spPr>
          <a:xfrm>
            <a:off x="762000" y="1462368"/>
            <a:ext cx="40179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Carrier Sense Multiple Access with Collision Avoidance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Used by ethernet</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Contention (or collision based)</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Multiple systems </a:t>
            </a:r>
            <a:r>
              <a:rPr lang="en" sz="1900" b="0" i="1" u="none" strike="noStrike" cap="none">
                <a:solidFill>
                  <a:schemeClr val="dk1"/>
                </a:solidFill>
                <a:latin typeface="Calibri"/>
                <a:ea typeface="Calibri"/>
                <a:cs typeface="Calibri"/>
                <a:sym typeface="Calibri"/>
              </a:rPr>
              <a:t>can</a:t>
            </a:r>
            <a:r>
              <a:rPr lang="en" sz="1900" b="0" i="0" u="none" strike="noStrike" cap="none">
                <a:solidFill>
                  <a:schemeClr val="dk1"/>
                </a:solidFill>
                <a:latin typeface="Calibri"/>
                <a:ea typeface="Calibri"/>
                <a:cs typeface="Calibri"/>
                <a:sym typeface="Calibri"/>
              </a:rPr>
              <a:t> access the network, but data will collide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Collisions slow things down! </a:t>
            </a:r>
            <a:endParaRPr sz="1200"/>
          </a:p>
          <a:p>
            <a:pPr marL="152400" marR="0" lvl="0" indent="-146050" algn="l" rtl="0">
              <a:lnSpc>
                <a:spcPct val="90000"/>
              </a:lnSpc>
              <a:spcBef>
                <a:spcPts val="700"/>
              </a:spcBef>
              <a:spcAft>
                <a:spcPts val="160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Ethernet requires the resolution of an IP address to a MAC address</a:t>
            </a:r>
            <a:endParaRPr sz="1200"/>
          </a:p>
        </p:txBody>
      </p:sp>
      <p:pic>
        <p:nvPicPr>
          <p:cNvPr id="1914" name="Google Shape;1914;p239"/>
          <p:cNvPicPr preferRelativeResize="0"/>
          <p:nvPr/>
        </p:nvPicPr>
        <p:blipFill rotWithShape="1">
          <a:blip r:embed="rId3">
            <a:alphaModFix/>
          </a:blip>
          <a:srcRect/>
          <a:stretch/>
        </p:blipFill>
        <p:spPr>
          <a:xfrm>
            <a:off x="4987636" y="1675711"/>
            <a:ext cx="2682058" cy="15271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24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MAC Addresses</a:t>
            </a:r>
            <a:endParaRPr sz="1200"/>
          </a:p>
        </p:txBody>
      </p:sp>
      <p:sp>
        <p:nvSpPr>
          <p:cNvPr id="1921" name="Google Shape;1921;p24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66</a:t>
            </a:fld>
            <a:endParaRPr/>
          </a:p>
        </p:txBody>
      </p:sp>
      <p:grpSp>
        <p:nvGrpSpPr>
          <p:cNvPr id="1922" name="Google Shape;1922;p240"/>
          <p:cNvGrpSpPr/>
          <p:nvPr/>
        </p:nvGrpSpPr>
        <p:grpSpPr>
          <a:xfrm>
            <a:off x="703128" y="1159823"/>
            <a:ext cx="7886768" cy="3529886"/>
            <a:chOff x="1143000" y="1752600"/>
            <a:chExt cx="7655570" cy="3998058"/>
          </a:xfrm>
        </p:grpSpPr>
        <p:pic>
          <p:nvPicPr>
            <p:cNvPr id="1923" name="Google Shape;1923;p240"/>
            <p:cNvPicPr preferRelativeResize="0"/>
            <p:nvPr/>
          </p:nvPicPr>
          <p:blipFill rotWithShape="1">
            <a:blip r:embed="rId3">
              <a:alphaModFix/>
            </a:blip>
            <a:srcRect/>
            <a:stretch/>
          </p:blipFill>
          <p:spPr>
            <a:xfrm>
              <a:off x="1143000" y="1752600"/>
              <a:ext cx="7655570" cy="3998058"/>
            </a:xfrm>
            <a:prstGeom prst="rect">
              <a:avLst/>
            </a:prstGeom>
            <a:noFill/>
            <a:ln>
              <a:noFill/>
            </a:ln>
          </p:spPr>
        </p:pic>
        <p:sp>
          <p:nvSpPr>
            <p:cNvPr id="1924" name="Google Shape;1924;p240"/>
            <p:cNvSpPr/>
            <p:nvPr/>
          </p:nvSpPr>
          <p:spPr>
            <a:xfrm>
              <a:off x="1143000" y="2307102"/>
              <a:ext cx="4079100" cy="249300"/>
            </a:xfrm>
            <a:prstGeom prst="ellipse">
              <a:avLst/>
            </a:prstGeom>
            <a:noFill/>
            <a:ln w="38100" cap="flat" cmpd="sng">
              <a:solidFill>
                <a:schemeClr val="lt2"/>
              </a:solidFill>
              <a:prstDash val="solid"/>
              <a:miter lim="800000"/>
              <a:headEnd type="none" w="sm" len="sm"/>
              <a:tailEnd type="none" w="sm" len="sm"/>
            </a:ln>
          </p:spPr>
          <p:txBody>
            <a:bodyPr spcFirstLastPara="1" wrap="square" lIns="75575" tIns="37775" rIns="75575" bIns="37775"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4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ARP</a:t>
            </a:r>
            <a:endParaRPr sz="1200"/>
          </a:p>
        </p:txBody>
      </p:sp>
      <p:sp>
        <p:nvSpPr>
          <p:cNvPr id="1931" name="Google Shape;1931;p24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67</a:t>
            </a:fld>
            <a:endParaRPr/>
          </a:p>
        </p:txBody>
      </p:sp>
      <p:grpSp>
        <p:nvGrpSpPr>
          <p:cNvPr id="1932" name="Google Shape;1932;p241"/>
          <p:cNvGrpSpPr/>
          <p:nvPr/>
        </p:nvGrpSpPr>
        <p:grpSpPr>
          <a:xfrm>
            <a:off x="900527" y="1512829"/>
            <a:ext cx="7134683" cy="2451560"/>
            <a:chOff x="381000" y="1752600"/>
            <a:chExt cx="8305801" cy="3124200"/>
          </a:xfrm>
        </p:grpSpPr>
        <p:pic>
          <p:nvPicPr>
            <p:cNvPr id="1933" name="Google Shape;1933;p241" descr="arp1"/>
            <p:cNvPicPr preferRelativeResize="0"/>
            <p:nvPr/>
          </p:nvPicPr>
          <p:blipFill rotWithShape="1">
            <a:blip r:embed="rId3">
              <a:alphaModFix/>
            </a:blip>
            <a:srcRect/>
            <a:stretch/>
          </p:blipFill>
          <p:spPr>
            <a:xfrm>
              <a:off x="381000" y="1752600"/>
              <a:ext cx="3733800" cy="3124200"/>
            </a:xfrm>
            <a:prstGeom prst="rect">
              <a:avLst/>
            </a:prstGeom>
            <a:noFill/>
            <a:ln>
              <a:noFill/>
            </a:ln>
          </p:spPr>
        </p:pic>
        <p:pic>
          <p:nvPicPr>
            <p:cNvPr id="1934" name="Google Shape;1934;p241" descr="arp2"/>
            <p:cNvPicPr preferRelativeResize="0"/>
            <p:nvPr/>
          </p:nvPicPr>
          <p:blipFill rotWithShape="1">
            <a:blip r:embed="rId4">
              <a:alphaModFix/>
            </a:blip>
            <a:srcRect/>
            <a:stretch/>
          </p:blipFill>
          <p:spPr>
            <a:xfrm>
              <a:off x="4800600" y="1752600"/>
              <a:ext cx="3886201" cy="3124200"/>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4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Switch </a:t>
            </a:r>
            <a:endParaRPr sz="1200"/>
          </a:p>
        </p:txBody>
      </p:sp>
      <p:sp>
        <p:nvSpPr>
          <p:cNvPr id="1941" name="Google Shape;1941;p24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68</a:t>
            </a:fld>
            <a:endParaRPr/>
          </a:p>
        </p:txBody>
      </p:sp>
      <p:sp>
        <p:nvSpPr>
          <p:cNvPr id="1942" name="Google Shape;1942;p242"/>
          <p:cNvSpPr txBox="1">
            <a:spLocks noGrp="1"/>
          </p:cNvSpPr>
          <p:nvPr>
            <p:ph type="body" idx="4294967295"/>
          </p:nvPr>
        </p:nvSpPr>
        <p:spPr>
          <a:xfrm>
            <a:off x="831273" y="1512794"/>
            <a:ext cx="2743500" cy="2375400"/>
          </a:xfrm>
          <a:prstGeom prst="rect">
            <a:avLst/>
          </a:prstGeom>
          <a:noFill/>
          <a:ln>
            <a:noFill/>
          </a:ln>
        </p:spPr>
        <p:txBody>
          <a:bodyPr spcFirstLastPara="1" wrap="square" lIns="75575" tIns="37775" rIns="75575" bIns="37775" anchor="t" anchorCtr="0">
            <a:noAutofit/>
          </a:bodyPr>
          <a:lstStyle/>
          <a:p>
            <a:pPr marL="279400" marR="0" lvl="0" indent="-114300" algn="l" rtl="0">
              <a:lnSpc>
                <a:spcPct val="90000"/>
              </a:lnSpc>
              <a:spcBef>
                <a:spcPts val="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279400" marR="0" lvl="0" indent="-2349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By default, switches operate at layer 2</a:t>
            </a:r>
            <a:endParaRPr sz="1200"/>
          </a:p>
          <a:p>
            <a:pPr marL="279400" marR="0" lvl="0" indent="-2349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Uses MAC addresses to direct traffic</a:t>
            </a:r>
            <a:endParaRPr sz="1200"/>
          </a:p>
          <a:p>
            <a:pPr marL="279400" marR="0" lvl="0" indent="-2349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Isolates traffic into collision domains</a:t>
            </a:r>
            <a:endParaRPr sz="1200"/>
          </a:p>
          <a:p>
            <a:pPr marL="279400" marR="0" lvl="0" indent="-2349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Does NOT isolate broadcasts natively</a:t>
            </a:r>
            <a:endParaRPr sz="1200"/>
          </a:p>
          <a:p>
            <a:pPr marL="279400" marR="0" lvl="0" indent="-1143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279400" marR="0" lvl="0" indent="-1143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pic>
        <p:nvPicPr>
          <p:cNvPr id="1943" name="Google Shape;1943;p242"/>
          <p:cNvPicPr preferRelativeResize="0"/>
          <p:nvPr/>
        </p:nvPicPr>
        <p:blipFill rotWithShape="1">
          <a:blip r:embed="rId3">
            <a:alphaModFix/>
          </a:blip>
          <a:srcRect/>
          <a:stretch/>
        </p:blipFill>
        <p:spPr>
          <a:xfrm>
            <a:off x="3695557" y="1504636"/>
            <a:ext cx="4799115" cy="237529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Network Layer</a:t>
            </a:r>
          </a:p>
        </p:txBody>
      </p:sp>
    </p:spTree>
    <p:extLst>
      <p:ext uri="{BB962C8B-B14F-4D97-AF65-F5344CB8AC3E}">
        <p14:creationId xmlns:p14="http://schemas.microsoft.com/office/powerpoint/2010/main" val="365629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0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State Machine Model</a:t>
            </a:r>
            <a:endParaRPr sz="1200"/>
          </a:p>
        </p:txBody>
      </p:sp>
      <p:sp>
        <p:nvSpPr>
          <p:cNvPr id="1555" name="Google Shape;1555;p20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
        <p:nvSpPr>
          <p:cNvPr id="1556" name="Google Shape;1556;p201"/>
          <p:cNvSpPr txBox="1">
            <a:spLocks noGrp="1"/>
          </p:cNvSpPr>
          <p:nvPr>
            <p:ph type="body" idx="4294967295"/>
          </p:nvPr>
        </p:nvSpPr>
        <p:spPr>
          <a:xfrm>
            <a:off x="628649" y="1539058"/>
            <a:ext cx="7199100" cy="2612700"/>
          </a:xfrm>
          <a:prstGeom prst="rect">
            <a:avLst/>
          </a:prstGeom>
          <a:noFill/>
          <a:ln>
            <a:noFill/>
          </a:ln>
        </p:spPr>
        <p:txBody>
          <a:bodyPr spcFirstLastPara="1" wrap="square" lIns="75575" tIns="37775" rIns="75575" bIns="37775" anchor="t" anchorCtr="0">
            <a:noAutofit/>
          </a:bodyPr>
          <a:lstStyle/>
          <a:p>
            <a:pPr marL="469900" marR="0" lvl="1" indent="-165100" algn="l" rtl="0">
              <a:lnSpc>
                <a:spcPct val="9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The state of a system is its snapshot at any one particular moment. The state machine model describes subjects, objects, and sequences in a system. The focus of this model is to capture the system’s state and ensure its security.</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When an object accepts input, the value of the state variable is modified. For a subject to access this object or modify the object value, the subject should have appropriate access rights.</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State transitions refer to activities that alter a systems state.</a:t>
            </a:r>
            <a:endParaRPr sz="1200"/>
          </a:p>
          <a:p>
            <a:pPr marL="774700" marR="0" lvl="2" indent="-50800" algn="l" rtl="0">
              <a:lnSpc>
                <a:spcPct val="90000"/>
              </a:lnSpc>
              <a:spcBef>
                <a:spcPts val="3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774700" marR="0" lvl="2" indent="-50800" algn="l" rtl="0">
              <a:lnSpc>
                <a:spcPct val="90000"/>
              </a:lnSpc>
              <a:spcBef>
                <a:spcPts val="3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774700" marR="0" lvl="2" indent="-152400" algn="l" rtl="0">
              <a:lnSpc>
                <a:spcPct val="90000"/>
              </a:lnSpc>
              <a:spcBef>
                <a:spcPts val="3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774700" marR="0" lvl="2" indent="-50800" algn="l" rtl="0">
              <a:lnSpc>
                <a:spcPct val="90000"/>
              </a:lnSpc>
              <a:spcBef>
                <a:spcPts val="300"/>
              </a:spcBef>
              <a:spcAft>
                <a:spcPts val="160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4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layer 3 network </a:t>
            </a:r>
            <a:endParaRPr sz="1200"/>
          </a:p>
        </p:txBody>
      </p:sp>
      <p:sp>
        <p:nvSpPr>
          <p:cNvPr id="1950" name="Google Shape;1950;p24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70</a:t>
            </a:fld>
            <a:endParaRPr/>
          </a:p>
        </p:txBody>
      </p:sp>
      <p:sp>
        <p:nvSpPr>
          <p:cNvPr id="1951" name="Google Shape;1951;p243"/>
          <p:cNvSpPr txBox="1">
            <a:spLocks noGrp="1"/>
          </p:cNvSpPr>
          <p:nvPr>
            <p:ph type="body" idx="4294967295"/>
          </p:nvPr>
        </p:nvSpPr>
        <p:spPr>
          <a:xfrm>
            <a:off x="900545" y="1384101"/>
            <a:ext cx="59142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Routers Isolate traffic into broadcast domains and use IP addressing to direct traffic</a:t>
            </a:r>
            <a:endParaRPr sz="1200"/>
          </a:p>
          <a:p>
            <a:pPr marL="152400" marR="0" lvl="0" indent="-25400" algn="l" rtl="0">
              <a:lnSpc>
                <a:spcPct val="90000"/>
              </a:lnSpc>
              <a:spcBef>
                <a:spcPts val="700"/>
              </a:spcBef>
              <a:spcAft>
                <a:spcPts val="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a:p>
            <a:pPr marL="152400" marR="0" lvl="0" indent="-152400" algn="l" rtl="0">
              <a:lnSpc>
                <a:spcPct val="90000"/>
              </a:lnSpc>
              <a:spcBef>
                <a:spcPts val="700"/>
              </a:spcBef>
              <a:spcAft>
                <a:spcPts val="1600"/>
              </a:spcAft>
              <a:buClr>
                <a:schemeClr val="dk1"/>
              </a:buClr>
              <a:buSzPts val="1900"/>
              <a:buFont typeface="Noto Sans Symbols"/>
              <a:buNone/>
            </a:pPr>
            <a:endParaRPr sz="1900" b="0" i="0" u="none" strike="noStrike" cap="none">
              <a:solidFill>
                <a:schemeClr val="dk1"/>
              </a:solidFill>
              <a:latin typeface="Calibri"/>
              <a:ea typeface="Calibri"/>
              <a:cs typeface="Calibri"/>
              <a:sym typeface="Calibri"/>
            </a:endParaRPr>
          </a:p>
        </p:txBody>
      </p:sp>
      <p:pic>
        <p:nvPicPr>
          <p:cNvPr id="1952" name="Google Shape;1952;p243"/>
          <p:cNvPicPr preferRelativeResize="0"/>
          <p:nvPr/>
        </p:nvPicPr>
        <p:blipFill rotWithShape="1">
          <a:blip r:embed="rId3">
            <a:alphaModFix/>
          </a:blip>
          <a:srcRect/>
          <a:stretch/>
        </p:blipFill>
        <p:spPr>
          <a:xfrm>
            <a:off x="1177636" y="2067485"/>
            <a:ext cx="6479618" cy="2511532"/>
          </a:xfrm>
          <a:prstGeom prst="rect">
            <a:avLst/>
          </a:prstGeom>
          <a:noFill/>
          <a:ln w="9525" cap="flat" cmpd="sng">
            <a:solidFill>
              <a:schemeClr val="accent1"/>
            </a:solidFill>
            <a:prstDash val="solid"/>
            <a:miter lim="800000"/>
            <a:headEnd type="none" w="sm" len="sm"/>
            <a:tailEnd type="none" w="sm" len="sm"/>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24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VLANs</a:t>
            </a:r>
            <a:endParaRPr sz="1200"/>
          </a:p>
        </p:txBody>
      </p:sp>
      <p:sp>
        <p:nvSpPr>
          <p:cNvPr id="1959" name="Google Shape;1959;p244"/>
          <p:cNvSpPr txBox="1">
            <a:spLocks noGrp="1"/>
          </p:cNvSpPr>
          <p:nvPr>
            <p:ph type="body" idx="4294967295"/>
          </p:nvPr>
        </p:nvSpPr>
        <p:spPr>
          <a:xfrm>
            <a:off x="277091" y="1490103"/>
            <a:ext cx="2840100" cy="2342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70000"/>
              </a:lnSpc>
              <a:spcBef>
                <a:spcPts val="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Routers are expensive</a:t>
            </a:r>
            <a:endParaRPr sz="1200"/>
          </a:p>
          <a:p>
            <a:pPr marL="152400" marR="0" lvl="0" indent="-152400" algn="l" rtl="0">
              <a:lnSpc>
                <a:spcPct val="7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To get broadcast isolation on a switch, a VLAN is necessary</a:t>
            </a:r>
            <a:endParaRPr sz="1200"/>
          </a:p>
          <a:p>
            <a:pPr marL="152400" marR="0" lvl="0" indent="-152400" algn="l" rtl="0">
              <a:lnSpc>
                <a:spcPct val="7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Not all switches support VLANs</a:t>
            </a:r>
            <a:endParaRPr sz="1200"/>
          </a:p>
          <a:p>
            <a:pPr marL="152400" marR="0" lvl="0" indent="-152400" algn="l" rtl="0">
              <a:lnSpc>
                <a:spcPct val="70000"/>
              </a:lnSpc>
              <a:spcBef>
                <a:spcPts val="7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A Layer 2 switch (even with a VLAN) doesn’t truly understand Layer 3 IP Addressing</a:t>
            </a:r>
            <a:endParaRPr sz="1200"/>
          </a:p>
          <a:p>
            <a:pPr marL="152400" marR="0" lvl="0" indent="-152400" algn="l" rtl="0">
              <a:lnSpc>
                <a:spcPct val="70000"/>
              </a:lnSpc>
              <a:spcBef>
                <a:spcPts val="7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A Layer 3 switch is necessary for inter-Vlan Communication</a:t>
            </a:r>
            <a:endParaRPr sz="1200"/>
          </a:p>
        </p:txBody>
      </p:sp>
      <p:pic>
        <p:nvPicPr>
          <p:cNvPr id="1960" name="Google Shape;1960;p244"/>
          <p:cNvPicPr preferRelativeResize="0"/>
          <p:nvPr/>
        </p:nvPicPr>
        <p:blipFill rotWithShape="1">
          <a:blip r:embed="rId3">
            <a:alphaModFix/>
          </a:blip>
          <a:srcRect/>
          <a:stretch/>
        </p:blipFill>
        <p:spPr>
          <a:xfrm>
            <a:off x="3508056" y="1490103"/>
            <a:ext cx="3486981" cy="2695294"/>
          </a:xfrm>
          <a:prstGeom prst="rect">
            <a:avLst/>
          </a:prstGeom>
          <a:noFill/>
          <a:ln>
            <a:noFill/>
          </a:ln>
        </p:spPr>
      </p:pic>
      <p:sp>
        <p:nvSpPr>
          <p:cNvPr id="1961" name="Google Shape;1961;p24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245"/>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Layer 3 Protocols</a:t>
            </a:r>
            <a:endParaRPr sz="1200"/>
          </a:p>
        </p:txBody>
      </p:sp>
      <p:sp>
        <p:nvSpPr>
          <p:cNvPr id="1968" name="Google Shape;1968;p245"/>
          <p:cNvSpPr txBox="1">
            <a:spLocks noGrp="1"/>
          </p:cNvSpPr>
          <p:nvPr>
            <p:ph type="body" idx="4294967295"/>
          </p:nvPr>
        </p:nvSpPr>
        <p:spPr>
          <a:xfrm>
            <a:off x="628649" y="1368869"/>
            <a:ext cx="7257000" cy="32640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All Protocols that start with the letter “I” except IMAP (which is a layer 7 mail protocol)		</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IP</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ICMP – IP “helpers” (like ping)</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IGMP – Internet Group Message Protocol</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IGRP</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IPSEC</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IKE</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ISAKMP</a:t>
            </a:r>
            <a:endParaRPr sz="1200"/>
          </a:p>
          <a:p>
            <a:pPr marL="152400" marR="0" lvl="0" indent="-25400" algn="l" rtl="0">
              <a:lnSpc>
                <a:spcPct val="90000"/>
              </a:lnSpc>
              <a:spcBef>
                <a:spcPts val="700"/>
              </a:spcBef>
              <a:spcAft>
                <a:spcPts val="1600"/>
              </a:spcAft>
              <a:buClr>
                <a:schemeClr val="dk1"/>
              </a:buClr>
              <a:buSzPts val="1900"/>
              <a:buFont typeface="Arial"/>
              <a:buNone/>
            </a:pPr>
            <a:endParaRPr sz="1900" b="0" i="0" u="none" strike="noStrike" cap="none">
              <a:solidFill>
                <a:schemeClr val="dk1"/>
              </a:solidFill>
              <a:latin typeface="Calibri"/>
              <a:ea typeface="Calibri"/>
              <a:cs typeface="Calibri"/>
              <a:sym typeface="Calibri"/>
            </a:endParaRPr>
          </a:p>
        </p:txBody>
      </p:sp>
      <p:sp>
        <p:nvSpPr>
          <p:cNvPr id="1969" name="Google Shape;1969;p24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4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ICMP</a:t>
            </a:r>
            <a:endParaRPr sz="1200"/>
          </a:p>
        </p:txBody>
      </p:sp>
      <p:sp>
        <p:nvSpPr>
          <p:cNvPr id="1976" name="Google Shape;1976;p24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73</a:t>
            </a:fld>
            <a:endParaRPr/>
          </a:p>
        </p:txBody>
      </p:sp>
      <p:pic>
        <p:nvPicPr>
          <p:cNvPr id="1977" name="Google Shape;1977;p246" descr="A picture containing sky, building&#10;&#10;Description generated with high confidence"/>
          <p:cNvPicPr preferRelativeResize="0"/>
          <p:nvPr/>
        </p:nvPicPr>
        <p:blipFill rotWithShape="1">
          <a:blip r:embed="rId3">
            <a:alphaModFix/>
          </a:blip>
          <a:srcRect/>
          <a:stretch/>
        </p:blipFill>
        <p:spPr>
          <a:xfrm>
            <a:off x="5535977" y="1766258"/>
            <a:ext cx="2672603" cy="1810017"/>
          </a:xfrm>
          <a:prstGeom prst="rect">
            <a:avLst/>
          </a:prstGeom>
          <a:noFill/>
          <a:ln>
            <a:noFill/>
          </a:ln>
        </p:spPr>
      </p:pic>
      <p:pic>
        <p:nvPicPr>
          <p:cNvPr id="1978" name="Google Shape;1978;p246" descr="A close up of text on a white background&#10;&#10;Description generated with high confidence"/>
          <p:cNvPicPr preferRelativeResize="0"/>
          <p:nvPr/>
        </p:nvPicPr>
        <p:blipFill rotWithShape="1">
          <a:blip r:embed="rId4">
            <a:alphaModFix/>
          </a:blip>
          <a:srcRect/>
          <a:stretch/>
        </p:blipFill>
        <p:spPr>
          <a:xfrm>
            <a:off x="207818" y="3325379"/>
            <a:ext cx="3378574" cy="1370736"/>
          </a:xfrm>
          <a:prstGeom prst="rect">
            <a:avLst/>
          </a:prstGeom>
          <a:noFill/>
          <a:ln>
            <a:noFill/>
          </a:ln>
        </p:spPr>
      </p:pic>
      <p:sp>
        <p:nvSpPr>
          <p:cNvPr id="1979" name="Google Shape;1979;p246"/>
          <p:cNvSpPr/>
          <p:nvPr/>
        </p:nvSpPr>
        <p:spPr>
          <a:xfrm>
            <a:off x="4724616" y="3774581"/>
            <a:ext cx="2580300" cy="7944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SMURF:  Uses a spoofed source address (Target) and directed broadcasts to launch a DDos</a:t>
            </a:r>
            <a:endParaRPr sz="1500">
              <a:solidFill>
                <a:schemeClr val="dk1"/>
              </a:solidFill>
              <a:latin typeface="Calibri"/>
              <a:ea typeface="Calibri"/>
              <a:cs typeface="Calibri"/>
              <a:sym typeface="Calibri"/>
            </a:endParaRPr>
          </a:p>
        </p:txBody>
      </p:sp>
      <p:sp>
        <p:nvSpPr>
          <p:cNvPr id="1980" name="Google Shape;1980;p246"/>
          <p:cNvSpPr/>
          <p:nvPr/>
        </p:nvSpPr>
        <p:spPr>
          <a:xfrm>
            <a:off x="3948545" y="2392275"/>
            <a:ext cx="2078100" cy="7944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1500">
                <a:solidFill>
                  <a:schemeClr val="dk1"/>
                </a:solidFill>
                <a:latin typeface="Calibri"/>
                <a:ea typeface="Calibri"/>
                <a:cs typeface="Calibri"/>
                <a:sym typeface="Calibri"/>
              </a:rPr>
              <a:t>Ping Flood: Sends an overwhelming amount of ICMP echo request packets</a:t>
            </a:r>
            <a:endParaRPr sz="1200"/>
          </a:p>
        </p:txBody>
      </p:sp>
      <p:pic>
        <p:nvPicPr>
          <p:cNvPr id="1981" name="Google Shape;1981;p246"/>
          <p:cNvPicPr preferRelativeResize="0"/>
          <p:nvPr/>
        </p:nvPicPr>
        <p:blipFill rotWithShape="1">
          <a:blip r:embed="rId5">
            <a:alphaModFix/>
          </a:blip>
          <a:srcRect/>
          <a:stretch/>
        </p:blipFill>
        <p:spPr>
          <a:xfrm>
            <a:off x="7304936" y="3749954"/>
            <a:ext cx="1260036" cy="946174"/>
          </a:xfrm>
          <a:prstGeom prst="rect">
            <a:avLst/>
          </a:prstGeom>
          <a:noFill/>
          <a:ln>
            <a:noFill/>
          </a:ln>
        </p:spPr>
      </p:pic>
      <p:pic>
        <p:nvPicPr>
          <p:cNvPr id="1982" name="Google Shape;1982;p246"/>
          <p:cNvPicPr preferRelativeResize="0"/>
          <p:nvPr/>
        </p:nvPicPr>
        <p:blipFill rotWithShape="1">
          <a:blip r:embed="rId6">
            <a:alphaModFix/>
          </a:blip>
          <a:srcRect/>
          <a:stretch/>
        </p:blipFill>
        <p:spPr>
          <a:xfrm>
            <a:off x="207818" y="1469645"/>
            <a:ext cx="2205490" cy="1654117"/>
          </a:xfrm>
          <a:prstGeom prst="rect">
            <a:avLst/>
          </a:prstGeom>
          <a:noFill/>
          <a:ln>
            <a:noFill/>
          </a:ln>
        </p:spPr>
      </p:pic>
      <p:pic>
        <p:nvPicPr>
          <p:cNvPr id="1983" name="Google Shape;1983;p246" descr="A screenshot of a cell phone&#10;&#10;Description generated with very high confidence"/>
          <p:cNvPicPr preferRelativeResize="0"/>
          <p:nvPr/>
        </p:nvPicPr>
        <p:blipFill rotWithShape="1">
          <a:blip r:embed="rId7">
            <a:alphaModFix/>
          </a:blip>
          <a:srcRect/>
          <a:stretch/>
        </p:blipFill>
        <p:spPr>
          <a:xfrm>
            <a:off x="2833250" y="225312"/>
            <a:ext cx="2632267" cy="188264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Transport Layer</a:t>
            </a:r>
          </a:p>
        </p:txBody>
      </p:sp>
    </p:spTree>
    <p:extLst>
      <p:ext uri="{BB962C8B-B14F-4D97-AF65-F5344CB8AC3E}">
        <p14:creationId xmlns:p14="http://schemas.microsoft.com/office/powerpoint/2010/main" val="2870871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24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Layer 4 Transport</a:t>
            </a:r>
            <a:endParaRPr sz="1200"/>
          </a:p>
        </p:txBody>
      </p:sp>
      <p:sp>
        <p:nvSpPr>
          <p:cNvPr id="1990" name="Google Shape;1990;p24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75</a:t>
            </a:fld>
            <a:endParaRPr/>
          </a:p>
        </p:txBody>
      </p:sp>
      <p:sp>
        <p:nvSpPr>
          <p:cNvPr id="1991" name="Google Shape;1991;p247"/>
          <p:cNvSpPr txBox="1">
            <a:spLocks noGrp="1"/>
          </p:cNvSpPr>
          <p:nvPr>
            <p:ph type="body" idx="4294967295"/>
          </p:nvPr>
        </p:nvSpPr>
        <p:spPr>
          <a:xfrm>
            <a:off x="831273" y="1664074"/>
            <a:ext cx="6996600" cy="2375400"/>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a:solidFill>
                  <a:schemeClr val="dk1"/>
                </a:solidFill>
                <a:latin typeface="Calibri"/>
                <a:ea typeface="Calibri"/>
                <a:cs typeface="Calibri"/>
                <a:sym typeface="Calibri"/>
              </a:rPr>
              <a:t>OSI Layer 4 Transport – Provides </a:t>
            </a:r>
            <a:r>
              <a:rPr lang="en" sz="1900" b="1" i="0" u="none" strike="noStrike" cap="none">
                <a:solidFill>
                  <a:schemeClr val="dk1"/>
                </a:solidFill>
                <a:latin typeface="Calibri"/>
                <a:ea typeface="Calibri"/>
                <a:cs typeface="Calibri"/>
                <a:sym typeface="Calibri"/>
              </a:rPr>
              <a:t>end-to-end data transport services</a:t>
            </a:r>
            <a:r>
              <a:rPr lang="en" sz="1900" b="0" i="0" u="none" strike="noStrike" cap="none">
                <a:solidFill>
                  <a:schemeClr val="dk1"/>
                </a:solidFill>
                <a:latin typeface="Calibri"/>
                <a:ea typeface="Calibri"/>
                <a:cs typeface="Calibri"/>
                <a:sym typeface="Calibri"/>
              </a:rPr>
              <a:t> and establishes a logical connection between 2 computers systems”</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The “pony express” </a:t>
            </a:r>
            <a:endParaRPr sz="1200"/>
          </a:p>
          <a:p>
            <a:pPr marL="152400" marR="0" lvl="0" indent="-146050" algn="l" rtl="0">
              <a:lnSpc>
                <a:spcPct val="90000"/>
              </a:lnSpc>
              <a:spcBef>
                <a:spcPts val="700"/>
              </a:spcBef>
              <a:spcAft>
                <a:spcPts val="0"/>
              </a:spcAft>
              <a:buClr>
                <a:schemeClr val="dk1"/>
              </a:buClr>
              <a:buSzPts val="1900"/>
              <a:buFont typeface="Arial"/>
              <a:buChar char="•"/>
            </a:pPr>
            <a:r>
              <a:rPr lang="en" sz="1900" b="0" i="0" u="none" strike="noStrike" cap="none">
                <a:solidFill>
                  <a:schemeClr val="dk1"/>
                </a:solidFill>
                <a:latin typeface="Calibri"/>
                <a:ea typeface="Calibri"/>
                <a:cs typeface="Calibri"/>
                <a:sym typeface="Calibri"/>
              </a:rPr>
              <a:t>Protocols used at layer 4</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SSL/TLS (Discussed in Cryptography Domain)</a:t>
            </a:r>
            <a:endParaRPr sz="120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TCP </a:t>
            </a:r>
            <a:endParaRPr sz="120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UDP</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248"/>
          <p:cNvSpPr txBox="1">
            <a:spLocks noGrp="1"/>
          </p:cNvSpPr>
          <p:nvPr>
            <p:ph type="title"/>
          </p:nvPr>
        </p:nvSpPr>
        <p:spPr>
          <a:xfrm>
            <a:off x="900545" y="30255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600"/>
              <a:buFont typeface="Calibri"/>
              <a:buNone/>
            </a:pPr>
            <a:r>
              <a:rPr lang="en" sz="2600" b="0" i="0" u="none" strike="noStrike" cap="none">
                <a:solidFill>
                  <a:schemeClr val="dk1"/>
                </a:solidFill>
                <a:latin typeface="Calibri"/>
                <a:ea typeface="Calibri"/>
                <a:cs typeface="Calibri"/>
                <a:sym typeface="Calibri"/>
              </a:rPr>
              <a:t>TCP (Transmission Control Protocol)</a:t>
            </a:r>
            <a:endParaRPr sz="1200"/>
          </a:p>
        </p:txBody>
      </p:sp>
      <p:sp>
        <p:nvSpPr>
          <p:cNvPr id="1998" name="Google Shape;1998;p24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76</a:t>
            </a:fld>
            <a:endParaRPr/>
          </a:p>
        </p:txBody>
      </p:sp>
      <p:sp>
        <p:nvSpPr>
          <p:cNvPr id="1999" name="Google Shape;1999;p248"/>
          <p:cNvSpPr txBox="1">
            <a:spLocks noGrp="1"/>
          </p:cNvSpPr>
          <p:nvPr>
            <p:ph type="body" idx="4294967295"/>
          </p:nvPr>
        </p:nvSpPr>
        <p:spPr>
          <a:xfrm>
            <a:off x="831273" y="1439775"/>
            <a:ext cx="5830500" cy="22638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8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Connection oriented “guaranteed” delivery. </a:t>
            </a:r>
            <a:endParaRPr sz="1200"/>
          </a:p>
          <a:p>
            <a:pPr marL="152400" marR="0" lvl="0" indent="-146050" algn="l" rtl="0">
              <a:lnSpc>
                <a:spcPct val="80000"/>
              </a:lnSpc>
              <a:spcBef>
                <a:spcPts val="7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Advantages</a:t>
            </a:r>
            <a:endParaRPr sz="1200"/>
          </a:p>
          <a:p>
            <a:pPr marL="469900" marR="0" lvl="1" indent="-165100" algn="l" rtl="0">
              <a:lnSpc>
                <a:spcPct val="8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Easier to program with</a:t>
            </a:r>
            <a:endParaRPr sz="1200"/>
          </a:p>
          <a:p>
            <a:pPr marL="469900" marR="0" lvl="1" indent="-165100" algn="l" rtl="0">
              <a:lnSpc>
                <a:spcPct val="8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Truly implements a session</a:t>
            </a:r>
            <a:endParaRPr sz="1200"/>
          </a:p>
          <a:p>
            <a:pPr marL="469900" marR="0" lvl="1" indent="-165100" algn="l" rtl="0">
              <a:lnSpc>
                <a:spcPct val="8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Adds security</a:t>
            </a:r>
            <a:endParaRPr sz="1200"/>
          </a:p>
          <a:p>
            <a:pPr marL="152400" marR="0" lvl="0" indent="-146050" algn="l" rtl="0">
              <a:lnSpc>
                <a:spcPct val="80000"/>
              </a:lnSpc>
              <a:spcBef>
                <a:spcPts val="7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Disadvantages</a:t>
            </a:r>
            <a:endParaRPr sz="1200"/>
          </a:p>
          <a:p>
            <a:pPr marL="469900" marR="0" lvl="1" indent="-165100" algn="l" rtl="0">
              <a:lnSpc>
                <a:spcPct val="8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More overhead / slower</a:t>
            </a:r>
            <a:endParaRPr sz="1200"/>
          </a:p>
          <a:p>
            <a:pPr marL="469900" marR="0" lvl="1" indent="-165100" algn="l" rtl="0">
              <a:lnSpc>
                <a:spcPct val="8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SYN Floods</a:t>
            </a:r>
            <a:endParaRPr sz="1200"/>
          </a:p>
          <a:p>
            <a:pPr marL="469900" marR="0" lvl="1" indent="-38100" algn="l" rtl="0">
              <a:lnSpc>
                <a:spcPct val="80000"/>
              </a:lnSpc>
              <a:spcBef>
                <a:spcPts val="300"/>
              </a:spcBef>
              <a:spcAft>
                <a:spcPts val="160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249"/>
          <p:cNvSpPr txBox="1">
            <a:spLocks noGrp="1"/>
          </p:cNvSpPr>
          <p:nvPr>
            <p:ph type="title"/>
          </p:nvPr>
        </p:nvSpPr>
        <p:spPr>
          <a:xfrm>
            <a:off x="628650" y="10691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TCP  </a:t>
            </a:r>
            <a:endParaRPr sz="1200"/>
          </a:p>
        </p:txBody>
      </p:sp>
      <p:sp>
        <p:nvSpPr>
          <p:cNvPr id="2006" name="Google Shape;2006;p24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77</a:t>
            </a:fld>
            <a:endParaRPr/>
          </a:p>
        </p:txBody>
      </p:sp>
      <p:pic>
        <p:nvPicPr>
          <p:cNvPr id="2007" name="Google Shape;2007;p249" descr="A close up of a device&#10;&#10;Description generated with high confidence"/>
          <p:cNvPicPr preferRelativeResize="0"/>
          <p:nvPr/>
        </p:nvPicPr>
        <p:blipFill rotWithShape="1">
          <a:blip r:embed="rId3">
            <a:alphaModFix/>
          </a:blip>
          <a:srcRect/>
          <a:stretch/>
        </p:blipFill>
        <p:spPr>
          <a:xfrm>
            <a:off x="2847125" y="1759401"/>
            <a:ext cx="3044450" cy="2852650"/>
          </a:xfrm>
          <a:prstGeom prst="rect">
            <a:avLst/>
          </a:prstGeom>
          <a:noFill/>
          <a:ln>
            <a:noFill/>
          </a:ln>
        </p:spPr>
      </p:pic>
      <p:sp>
        <p:nvSpPr>
          <p:cNvPr id="2008" name="Google Shape;2008;p249"/>
          <p:cNvSpPr txBox="1"/>
          <p:nvPr/>
        </p:nvSpPr>
        <p:spPr>
          <a:xfrm>
            <a:off x="628650" y="871156"/>
            <a:ext cx="7481400" cy="5499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000">
                <a:solidFill>
                  <a:schemeClr val="dk1"/>
                </a:solidFill>
                <a:latin typeface="Calibri"/>
                <a:ea typeface="Calibri"/>
                <a:cs typeface="Calibri"/>
                <a:sym typeface="Calibri"/>
              </a:rPr>
              <a:t>A reliable, connection-oriented protocol, which uses the three way handshake as seen below</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25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2200"/>
              <a:buFont typeface="Calibri"/>
              <a:buNone/>
            </a:pPr>
            <a:r>
              <a:rPr lang="en" sz="2200" b="0" i="0" u="none" strike="noStrike" cap="none">
                <a:solidFill>
                  <a:schemeClr val="dk1"/>
                </a:solidFill>
                <a:latin typeface="Calibri"/>
                <a:ea typeface="Calibri"/>
                <a:cs typeface="Calibri"/>
                <a:sym typeface="Calibri"/>
              </a:rPr>
              <a:t>UDP (User Datagram Protocol)</a:t>
            </a:r>
            <a:endParaRPr sz="1200"/>
          </a:p>
        </p:txBody>
      </p:sp>
      <p:sp>
        <p:nvSpPr>
          <p:cNvPr id="2015" name="Google Shape;2015;p25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78</a:t>
            </a:fld>
            <a:endParaRPr/>
          </a:p>
        </p:txBody>
      </p:sp>
      <p:sp>
        <p:nvSpPr>
          <p:cNvPr id="2016" name="Google Shape;2016;p250"/>
          <p:cNvSpPr txBox="1">
            <a:spLocks noGrp="1"/>
          </p:cNvSpPr>
          <p:nvPr>
            <p:ph type="body" idx="4294967295"/>
          </p:nvPr>
        </p:nvSpPr>
        <p:spPr>
          <a:xfrm>
            <a:off x="692727" y="1714500"/>
            <a:ext cx="7481400" cy="2375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Connectionless</a:t>
            </a:r>
            <a:endParaRPr sz="1200"/>
          </a:p>
          <a:p>
            <a:pPr marL="152400" marR="0" lvl="0" indent="-146050" algn="l" rtl="0">
              <a:lnSpc>
                <a:spcPct val="90000"/>
              </a:lnSpc>
              <a:spcBef>
                <a:spcPts val="7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Unreliable</a:t>
            </a:r>
            <a:endParaRPr sz="1200"/>
          </a:p>
          <a:p>
            <a:pPr marL="152400" marR="0" lvl="0" indent="-146050" algn="l" rtl="0">
              <a:lnSpc>
                <a:spcPct val="90000"/>
              </a:lnSpc>
              <a:spcBef>
                <a:spcPts val="7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No handshaking</a:t>
            </a:r>
            <a:endParaRPr sz="1200"/>
          </a:p>
          <a:p>
            <a:pPr marL="152400" marR="0" lvl="0" indent="-146050" algn="l" rtl="0">
              <a:lnSpc>
                <a:spcPct val="90000"/>
              </a:lnSpc>
              <a:spcBef>
                <a:spcPts val="70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Desirable when “real time” transfer is essential</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Media Streaming, Gaming, live time chat, etc</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FTP uses TCP</a:t>
            </a:r>
            <a:endParaRPr sz="1200"/>
          </a:p>
          <a:p>
            <a:pPr marL="469900" marR="0" lvl="1" indent="-165100" algn="l" rtl="0">
              <a:lnSpc>
                <a:spcPct val="90000"/>
              </a:lnSpc>
              <a:spcBef>
                <a:spcPts val="300"/>
              </a:spcBef>
              <a:spcAft>
                <a:spcPts val="160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TFTP uses UDP</a:t>
            </a:r>
            <a:endParaRPr sz="12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51"/>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Best Joke Ever…..</a:t>
            </a:r>
            <a:endParaRPr sz="1200"/>
          </a:p>
        </p:txBody>
      </p:sp>
      <p:sp>
        <p:nvSpPr>
          <p:cNvPr id="2022" name="Google Shape;2022;p251"/>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79</a:t>
            </a:fld>
            <a:endParaRPr/>
          </a:p>
        </p:txBody>
      </p:sp>
      <p:sp>
        <p:nvSpPr>
          <p:cNvPr id="2023" name="Google Shape;2023;p251"/>
          <p:cNvSpPr txBox="1"/>
          <p:nvPr/>
        </p:nvSpPr>
        <p:spPr>
          <a:xfrm>
            <a:off x="817968" y="870437"/>
            <a:ext cx="7827900" cy="6720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dirty="0">
                <a:solidFill>
                  <a:schemeClr val="dk1"/>
                </a:solidFill>
                <a:latin typeface="Calibri"/>
                <a:ea typeface="Calibri"/>
                <a:cs typeface="Calibri"/>
                <a:sym typeface="Calibri"/>
              </a:rPr>
              <a:t>What’s the best thing about a UDP Joke???</a:t>
            </a:r>
            <a:endParaRPr sz="1200" dirty="0"/>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sp>
        <p:nvSpPr>
          <p:cNvPr id="2024" name="Google Shape;2024;p251"/>
          <p:cNvSpPr/>
          <p:nvPr/>
        </p:nvSpPr>
        <p:spPr>
          <a:xfrm>
            <a:off x="870768" y="1369337"/>
            <a:ext cx="7775100" cy="346200"/>
          </a:xfrm>
          <a:prstGeom prst="rect">
            <a:avLst/>
          </a:prstGeom>
          <a:noFill/>
          <a:ln>
            <a:noFill/>
          </a:ln>
        </p:spPr>
        <p:txBody>
          <a:bodyPr spcFirstLastPara="1" wrap="square" lIns="75575" tIns="37775" rIns="75575" bIns="37775" anchor="t" anchorCtr="0">
            <a:noAutofit/>
          </a:bodyPr>
          <a:lstStyle/>
          <a:p>
            <a:pPr marL="0" marR="0" lvl="0" indent="0" algn="l" rtl="0">
              <a:spcBef>
                <a:spcPts val="0"/>
              </a:spcBef>
              <a:spcAft>
                <a:spcPts val="0"/>
              </a:spcAft>
              <a:buNone/>
            </a:pPr>
            <a:r>
              <a:rPr lang="en" sz="2300" dirty="0">
                <a:solidFill>
                  <a:schemeClr val="dk1"/>
                </a:solidFill>
                <a:latin typeface="Calibri"/>
                <a:ea typeface="Calibri"/>
                <a:cs typeface="Calibri"/>
                <a:sym typeface="Calibri"/>
              </a:rPr>
              <a:t>I don’t care if you get it or not!</a:t>
            </a:r>
            <a:endParaRPr sz="1200" dirty="0"/>
          </a:p>
        </p:txBody>
      </p:sp>
      <p:pic>
        <p:nvPicPr>
          <p:cNvPr id="2025" name="Google Shape;2025;p251" descr="A dog lying on the ground&#10;&#10;Description generated with very high confidence"/>
          <p:cNvPicPr preferRelativeResize="0"/>
          <p:nvPr/>
        </p:nvPicPr>
        <p:blipFill rotWithShape="1">
          <a:blip r:embed="rId3">
            <a:alphaModFix/>
          </a:blip>
          <a:srcRect/>
          <a:stretch/>
        </p:blipFill>
        <p:spPr>
          <a:xfrm>
            <a:off x="2857500" y="1864637"/>
            <a:ext cx="3375764" cy="27962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20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a:t>
            </a:fld>
            <a:endParaRPr/>
          </a:p>
        </p:txBody>
      </p:sp>
      <p:sp>
        <p:nvSpPr>
          <p:cNvPr id="1562" name="Google Shape;1562;p202"/>
          <p:cNvSpPr txBox="1">
            <a:spLocks noGrp="1"/>
          </p:cNvSpPr>
          <p:nvPr>
            <p:ph type="body" idx="4294967295"/>
          </p:nvPr>
        </p:nvSpPr>
        <p:spPr>
          <a:xfrm>
            <a:off x="633880" y="883322"/>
            <a:ext cx="6407700" cy="2430900"/>
          </a:xfrm>
          <a:prstGeom prst="rect">
            <a:avLst/>
          </a:prstGeom>
          <a:noFill/>
          <a:ln>
            <a:noFill/>
          </a:ln>
        </p:spPr>
        <p:txBody>
          <a:bodyPr spcFirstLastPara="1" wrap="square" lIns="75575" tIns="37775" rIns="75575" bIns="37775" anchor="t" anchorCtr="0">
            <a:noAutofit/>
          </a:bodyPr>
          <a:lstStyle/>
          <a:p>
            <a:pPr marL="152400" marR="0" lvl="0" indent="-190500" algn="l" rtl="0">
              <a:lnSpc>
                <a:spcPct val="90000"/>
              </a:lnSpc>
              <a:spcBef>
                <a:spcPts val="0"/>
              </a:spcBef>
              <a:spcAft>
                <a:spcPts val="0"/>
              </a:spcAft>
              <a:buClr>
                <a:schemeClr val="dk1"/>
              </a:buClr>
              <a:buSzPts val="3000"/>
              <a:buFont typeface="Arial"/>
              <a:buChar char="•"/>
            </a:pPr>
            <a:r>
              <a:rPr lang="en" sz="3000" b="0" i="0" u="none" strike="noStrike" cap="none">
                <a:solidFill>
                  <a:schemeClr val="dk1"/>
                </a:solidFill>
                <a:latin typeface="Calibri"/>
                <a:ea typeface="Calibri"/>
                <a:cs typeface="Calibri"/>
                <a:sym typeface="Calibri"/>
              </a:rPr>
              <a:t>Confidentiality model</a:t>
            </a:r>
            <a:endParaRPr sz="1200"/>
          </a:p>
          <a:p>
            <a:pPr marL="152400" marR="0" lvl="0" indent="-152400" algn="l" rtl="0">
              <a:lnSpc>
                <a:spcPct val="90000"/>
              </a:lnSpc>
              <a:spcBef>
                <a:spcPts val="7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Developed by David Elliot Bell and Len LaPadula</a:t>
            </a:r>
            <a:endParaRPr sz="2000" b="0" i="0" u="none" strike="noStrike" cap="none">
              <a:solidFill>
                <a:schemeClr val="dk1"/>
              </a:solidFill>
              <a:latin typeface="Calibri"/>
              <a:ea typeface="Calibri"/>
              <a:cs typeface="Calibri"/>
              <a:sym typeface="Calibri"/>
            </a:endParaRPr>
          </a:p>
          <a:p>
            <a:pPr marL="673100" marR="0" lvl="1" indent="-368300" algn="l" rtl="0">
              <a:lnSpc>
                <a:spcPct val="90000"/>
              </a:lnSpc>
              <a:spcBef>
                <a:spcPts val="300"/>
              </a:spcBef>
              <a:spcAft>
                <a:spcPts val="0"/>
              </a:spcAft>
              <a:buClr>
                <a:schemeClr val="dk1"/>
              </a:buClr>
              <a:buSzPts val="2000"/>
              <a:buFont typeface="Noto Sans Symbols"/>
              <a:buChar char="➢"/>
            </a:pPr>
            <a:r>
              <a:rPr lang="en" sz="2000" b="0" i="0" u="none" strike="noStrike" cap="none">
                <a:solidFill>
                  <a:schemeClr val="dk1"/>
                </a:solidFill>
                <a:latin typeface="Calibri"/>
                <a:ea typeface="Calibri"/>
                <a:cs typeface="Calibri"/>
                <a:sym typeface="Calibri"/>
              </a:rPr>
              <a:t>This model focuses on data confidentiality and access to classified information.</a:t>
            </a:r>
            <a:endParaRPr sz="1200"/>
          </a:p>
          <a:p>
            <a:pPr marL="673100" marR="0" lvl="1" indent="-368300" algn="l" rtl="0">
              <a:lnSpc>
                <a:spcPct val="90000"/>
              </a:lnSpc>
              <a:spcBef>
                <a:spcPts val="300"/>
              </a:spcBef>
              <a:spcAft>
                <a:spcPts val="0"/>
              </a:spcAft>
              <a:buClr>
                <a:schemeClr val="dk1"/>
              </a:buClr>
              <a:buSzPts val="2000"/>
              <a:buFont typeface="Noto Sans Symbols"/>
              <a:buChar char="➢"/>
            </a:pPr>
            <a:r>
              <a:rPr lang="en" sz="2000" b="0" i="0" u="none" strike="noStrike" cap="none">
                <a:solidFill>
                  <a:schemeClr val="dk1"/>
                </a:solidFill>
                <a:latin typeface="Calibri"/>
                <a:ea typeface="Calibri"/>
                <a:cs typeface="Calibri"/>
                <a:sym typeface="Calibri"/>
              </a:rPr>
              <a:t>A Formal Model developed for the DoD multilevel security policy</a:t>
            </a:r>
            <a:endParaRPr sz="1200"/>
          </a:p>
          <a:p>
            <a:pPr marL="673100" marR="0" lvl="1" indent="-368300" algn="l" rtl="0">
              <a:lnSpc>
                <a:spcPct val="90000"/>
              </a:lnSpc>
              <a:spcBef>
                <a:spcPts val="300"/>
              </a:spcBef>
              <a:spcAft>
                <a:spcPts val="0"/>
              </a:spcAft>
              <a:buClr>
                <a:schemeClr val="dk1"/>
              </a:buClr>
              <a:buSzPts val="2000"/>
              <a:buFont typeface="Noto Sans Symbols"/>
              <a:buChar char="➢"/>
            </a:pPr>
            <a:r>
              <a:rPr lang="en" sz="2000" b="0" i="0" u="none" strike="noStrike" cap="none">
                <a:solidFill>
                  <a:schemeClr val="dk1"/>
                </a:solidFill>
                <a:latin typeface="Calibri"/>
                <a:ea typeface="Calibri"/>
                <a:cs typeface="Calibri"/>
                <a:sym typeface="Calibri"/>
              </a:rPr>
              <a:t>This formal model divides entities in an information system into subjects and objects.</a:t>
            </a:r>
            <a:endParaRPr sz="1200"/>
          </a:p>
          <a:p>
            <a:pPr marL="673100" marR="0" lvl="1" indent="-368300" algn="l" rtl="0">
              <a:lnSpc>
                <a:spcPct val="90000"/>
              </a:lnSpc>
              <a:spcBef>
                <a:spcPts val="300"/>
              </a:spcBef>
              <a:spcAft>
                <a:spcPts val="0"/>
              </a:spcAft>
              <a:buClr>
                <a:schemeClr val="dk1"/>
              </a:buClr>
              <a:buSzPts val="2000"/>
              <a:buFont typeface="Noto Sans Symbols"/>
              <a:buChar char="➢"/>
            </a:pPr>
            <a:r>
              <a:rPr lang="en" sz="2000" b="0" i="0" u="none" strike="noStrike" cap="none">
                <a:solidFill>
                  <a:schemeClr val="dk1"/>
                </a:solidFill>
                <a:latin typeface="Calibri"/>
                <a:ea typeface="Calibri"/>
                <a:cs typeface="Calibri"/>
                <a:sym typeface="Calibri"/>
              </a:rPr>
              <a:t>Model is built on the concept of a state machine with different allowable states (i.e. Secure state)</a:t>
            </a:r>
            <a:endParaRPr sz="1200"/>
          </a:p>
          <a:p>
            <a:pPr marL="673100" marR="0" lvl="1" indent="-215900" algn="l" rtl="0">
              <a:lnSpc>
                <a:spcPct val="90000"/>
              </a:lnSpc>
              <a:spcBef>
                <a:spcPts val="30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p>
            <a:pPr marL="673100" marR="0" lvl="1" indent="-355600" algn="l" rtl="0">
              <a:lnSpc>
                <a:spcPct val="90000"/>
              </a:lnSpc>
              <a:spcBef>
                <a:spcPts val="30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p>
            <a:pPr marL="673100" marR="0" lvl="1" indent="-355600" algn="l" rtl="0">
              <a:lnSpc>
                <a:spcPct val="90000"/>
              </a:lnSpc>
              <a:spcBef>
                <a:spcPts val="300"/>
              </a:spcBef>
              <a:spcAft>
                <a:spcPts val="1600"/>
              </a:spcAft>
              <a:buClr>
                <a:schemeClr val="dk1"/>
              </a:buClr>
              <a:buSzPts val="2600"/>
              <a:buFont typeface="Arial"/>
              <a:buNone/>
            </a:pPr>
            <a:r>
              <a:rPr lang="en" sz="2600" b="0" i="0" u="none" strike="noStrike" cap="none">
                <a:solidFill>
                  <a:schemeClr val="dk1"/>
                </a:solidFill>
                <a:latin typeface="Calibri"/>
                <a:ea typeface="Calibri"/>
                <a:cs typeface="Calibri"/>
                <a:sym typeface="Calibri"/>
              </a:rPr>
              <a:t>		</a:t>
            </a:r>
            <a:endParaRPr sz="1200"/>
          </a:p>
        </p:txBody>
      </p:sp>
      <p:sp>
        <p:nvSpPr>
          <p:cNvPr id="1563" name="Google Shape;1563;p202"/>
          <p:cNvSpPr txBox="1"/>
          <p:nvPr/>
        </p:nvSpPr>
        <p:spPr>
          <a:xfrm>
            <a:off x="969818" y="219093"/>
            <a:ext cx="7053600" cy="764700"/>
          </a:xfrm>
          <a:prstGeom prst="rect">
            <a:avLst/>
          </a:prstGeom>
          <a:noFill/>
          <a:ln>
            <a:noFill/>
          </a:ln>
        </p:spPr>
        <p:txBody>
          <a:bodyPr spcFirstLastPara="1" wrap="square" lIns="75575" tIns="37775" rIns="75575" bIns="37775" anchor="t" anchorCtr="0">
            <a:noAutofit/>
          </a:bodyPr>
          <a:lstStyle/>
          <a:p>
            <a:pPr marL="0" marR="0" lvl="0" indent="0" algn="r" rtl="0">
              <a:lnSpc>
                <a:spcPct val="90000"/>
              </a:lnSpc>
              <a:spcBef>
                <a:spcPts val="0"/>
              </a:spcBef>
              <a:spcAft>
                <a:spcPts val="0"/>
              </a:spcAft>
              <a:buClr>
                <a:schemeClr val="dk1"/>
              </a:buClr>
              <a:buSzPts val="3100"/>
              <a:buFont typeface="Calibri"/>
              <a:buNone/>
            </a:pPr>
            <a:r>
              <a:rPr lang="en" sz="3100" b="0" i="0">
                <a:solidFill>
                  <a:schemeClr val="dk1"/>
                </a:solidFill>
                <a:latin typeface="Calibri"/>
                <a:ea typeface="Calibri"/>
                <a:cs typeface="Calibri"/>
                <a:sym typeface="Calibri"/>
              </a:rPr>
              <a:t>Bell-LaPadula Model</a:t>
            </a:r>
            <a:br>
              <a:rPr lang="en" sz="3100" b="0" i="0">
                <a:solidFill>
                  <a:schemeClr val="dk1"/>
                </a:solidFill>
                <a:latin typeface="Calibri"/>
                <a:ea typeface="Calibri"/>
                <a:cs typeface="Calibri"/>
                <a:sym typeface="Calibri"/>
              </a:rPr>
            </a:br>
            <a:endParaRPr sz="3100" b="0" i="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Session Layer</a:t>
            </a:r>
          </a:p>
        </p:txBody>
      </p:sp>
    </p:spTree>
    <p:extLst>
      <p:ext uri="{BB962C8B-B14F-4D97-AF65-F5344CB8AC3E}">
        <p14:creationId xmlns:p14="http://schemas.microsoft.com/office/powerpoint/2010/main" val="3406732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5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Layer 5 Session </a:t>
            </a:r>
            <a:endParaRPr sz="1200"/>
          </a:p>
        </p:txBody>
      </p:sp>
      <p:sp>
        <p:nvSpPr>
          <p:cNvPr id="2032" name="Google Shape;2032;p25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81</a:t>
            </a:fld>
            <a:endParaRPr/>
          </a:p>
        </p:txBody>
      </p:sp>
      <p:sp>
        <p:nvSpPr>
          <p:cNvPr id="2033" name="Google Shape;2033;p252"/>
          <p:cNvSpPr txBox="1">
            <a:spLocks noGrp="1"/>
          </p:cNvSpPr>
          <p:nvPr>
            <p:ph type="body" idx="4294967295"/>
          </p:nvPr>
        </p:nvSpPr>
        <p:spPr>
          <a:xfrm>
            <a:off x="406664" y="1563220"/>
            <a:ext cx="2965500" cy="2375400"/>
          </a:xfrm>
          <a:prstGeom prst="rect">
            <a:avLst/>
          </a:prstGeom>
          <a:noFill/>
          <a:ln>
            <a:noFill/>
          </a:ln>
        </p:spPr>
        <p:txBody>
          <a:bodyPr spcFirstLastPara="1" wrap="square" lIns="75575" tIns="37775" rIns="75575" bIns="37775" anchor="t" anchorCtr="0">
            <a:noAutofit/>
          </a:bodyPr>
          <a:lstStyle/>
          <a:p>
            <a:pPr marL="50800" marR="0" lvl="0" indent="0" algn="l" rtl="0">
              <a:lnSpc>
                <a:spcPct val="90000"/>
              </a:lnSpc>
              <a:spcBef>
                <a:spcPts val="0"/>
              </a:spcBef>
              <a:spcAft>
                <a:spcPts val="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OSI Layer 5  (Session) – responsible for establishing a connection between two applications (either on the same computer or two different computers)</a:t>
            </a:r>
            <a:endParaRPr sz="1200"/>
          </a:p>
          <a:p>
            <a:pPr marL="50800" marR="0" lvl="0" indent="0" algn="l" rtl="0">
              <a:lnSpc>
                <a:spcPct val="90000"/>
              </a:lnSpc>
              <a:spcBef>
                <a:spcPts val="700"/>
              </a:spcBef>
              <a:spcAft>
                <a:spcPts val="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Dialogue control</a:t>
            </a:r>
            <a:endParaRPr sz="1200"/>
          </a:p>
          <a:p>
            <a:pPr marL="50800" marR="0" lvl="0" indent="0" algn="l" rtl="0">
              <a:lnSpc>
                <a:spcPct val="90000"/>
              </a:lnSpc>
              <a:spcBef>
                <a:spcPts val="700"/>
              </a:spcBef>
              <a:spcAft>
                <a:spcPts val="160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Release connection</a:t>
            </a:r>
            <a:endParaRPr sz="1200"/>
          </a:p>
        </p:txBody>
      </p:sp>
      <p:pic>
        <p:nvPicPr>
          <p:cNvPr id="2034" name="Google Shape;2034;p252" descr="A screenshot of a cell phone&#10;&#10;Description generated with very high confidence"/>
          <p:cNvPicPr preferRelativeResize="0"/>
          <p:nvPr/>
        </p:nvPicPr>
        <p:blipFill rotWithShape="1">
          <a:blip r:embed="rId3">
            <a:alphaModFix/>
          </a:blip>
          <a:srcRect/>
          <a:stretch/>
        </p:blipFill>
        <p:spPr>
          <a:xfrm>
            <a:off x="3389339" y="1490207"/>
            <a:ext cx="3893027" cy="25213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Presentation Layer</a:t>
            </a:r>
          </a:p>
        </p:txBody>
      </p:sp>
    </p:spTree>
    <p:extLst>
      <p:ext uri="{BB962C8B-B14F-4D97-AF65-F5344CB8AC3E}">
        <p14:creationId xmlns:p14="http://schemas.microsoft.com/office/powerpoint/2010/main" val="1475558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253"/>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Layer 6 Presentation</a:t>
            </a:r>
            <a:endParaRPr sz="1200"/>
          </a:p>
        </p:txBody>
      </p:sp>
      <p:sp>
        <p:nvSpPr>
          <p:cNvPr id="2041" name="Google Shape;2041;p25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83</a:t>
            </a:fld>
            <a:endParaRPr/>
          </a:p>
        </p:txBody>
      </p:sp>
      <p:sp>
        <p:nvSpPr>
          <p:cNvPr id="2042" name="Google Shape;2042;p253"/>
          <p:cNvSpPr txBox="1">
            <a:spLocks noGrp="1"/>
          </p:cNvSpPr>
          <p:nvPr>
            <p:ph type="body" idx="4294967295"/>
          </p:nvPr>
        </p:nvSpPr>
        <p:spPr>
          <a:xfrm>
            <a:off x="1108364" y="1714500"/>
            <a:ext cx="5285400" cy="23754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90000"/>
              </a:lnSpc>
              <a:spcBef>
                <a:spcPts val="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Present the data in a format that all computers can understand</a:t>
            </a:r>
            <a:endParaRPr sz="1200"/>
          </a:p>
          <a:p>
            <a:pPr marL="279400" marR="0" lvl="0" indent="-228600" algn="l" rtl="0">
              <a:lnSpc>
                <a:spcPct val="90000"/>
              </a:lnSpc>
              <a:spcBef>
                <a:spcPts val="700"/>
              </a:spcBef>
              <a:spcAft>
                <a:spcPts val="0"/>
              </a:spcAft>
              <a:buClr>
                <a:schemeClr val="dk1"/>
              </a:buClr>
              <a:buSzPts val="2000"/>
              <a:buFont typeface="Arial"/>
              <a:buNone/>
            </a:pPr>
            <a:r>
              <a:rPr lang="en" sz="2000" b="0" i="0" u="none" strike="noStrike" cap="none">
                <a:solidFill>
                  <a:schemeClr val="dk1"/>
                </a:solidFill>
                <a:latin typeface="Calibri"/>
                <a:ea typeface="Calibri"/>
                <a:cs typeface="Calibri"/>
                <a:sym typeface="Calibri"/>
              </a:rPr>
              <a:t>This is the only layer of OSI that does NOT have any protocols.</a:t>
            </a:r>
            <a:endParaRPr sz="1200"/>
          </a:p>
          <a:p>
            <a:pPr marL="596900" marR="0" lvl="1"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Concerned with encryption, compression and formatting</a:t>
            </a:r>
            <a:endParaRPr sz="1200"/>
          </a:p>
          <a:p>
            <a:pPr marL="596900" marR="0" lvl="1"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Making sure data is presented in a universal format</a:t>
            </a:r>
            <a:endParaRPr sz="1200"/>
          </a:p>
          <a:p>
            <a:pPr marL="596900" marR="0" lvl="1"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File level encryption</a:t>
            </a:r>
            <a:endParaRPr sz="1200"/>
          </a:p>
          <a:p>
            <a:pPr marL="596900" marR="0" lvl="1"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Removing redundancy from files (compression)</a:t>
            </a:r>
            <a:endParaRPr sz="1200"/>
          </a:p>
          <a:p>
            <a:pPr marL="279400" marR="0" lvl="0" indent="-101600" algn="l" rtl="0">
              <a:lnSpc>
                <a:spcPct val="90000"/>
              </a:lnSpc>
              <a:spcBef>
                <a:spcPts val="700"/>
              </a:spcBef>
              <a:spcAft>
                <a:spcPts val="160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Application Layer</a:t>
            </a:r>
          </a:p>
        </p:txBody>
      </p:sp>
    </p:spTree>
    <p:extLst>
      <p:ext uri="{BB962C8B-B14F-4D97-AF65-F5344CB8AC3E}">
        <p14:creationId xmlns:p14="http://schemas.microsoft.com/office/powerpoint/2010/main" val="1624224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254"/>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 model Layer 7 – Application</a:t>
            </a:r>
            <a:endParaRPr sz="1200"/>
          </a:p>
        </p:txBody>
      </p:sp>
      <p:sp>
        <p:nvSpPr>
          <p:cNvPr id="2048" name="Google Shape;2048;p25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85</a:t>
            </a:fld>
            <a:endParaRPr/>
          </a:p>
        </p:txBody>
      </p:sp>
      <p:sp>
        <p:nvSpPr>
          <p:cNvPr id="2049" name="Google Shape;2049;p254"/>
          <p:cNvSpPr txBox="1">
            <a:spLocks noGrp="1"/>
          </p:cNvSpPr>
          <p:nvPr>
            <p:ph type="body" idx="4294967295"/>
          </p:nvPr>
        </p:nvSpPr>
        <p:spPr>
          <a:xfrm>
            <a:off x="876374" y="1707066"/>
            <a:ext cx="7162725" cy="2877634"/>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1900" b="0" i="0" u="none" strike="noStrike" cap="none" dirty="0">
                <a:solidFill>
                  <a:schemeClr val="dk1"/>
                </a:solidFill>
                <a:latin typeface="Calibri"/>
                <a:ea typeface="Calibri"/>
                <a:cs typeface="Calibri"/>
                <a:sym typeface="Calibri"/>
              </a:rPr>
              <a:t>This defines a protocol (way of sending data) that two different programs or applications understand. </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HTTP, HTTPS, FTP, TFTP, SMTP, SNMP, etc.</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Application Proxies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Non-Repudiation</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Certificates</a:t>
            </a:r>
            <a:endParaRPr sz="1200" dirty="0"/>
          </a:p>
          <a:p>
            <a:pPr marL="469900" marR="0" lvl="1" indent="-152400" algn="l" rtl="0">
              <a:lnSpc>
                <a:spcPct val="90000"/>
              </a:lnSpc>
              <a:spcBef>
                <a:spcPts val="300"/>
              </a:spcBef>
              <a:spcAft>
                <a:spcPts val="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Integration with Directory Services</a:t>
            </a:r>
            <a:endParaRPr sz="1200" dirty="0"/>
          </a:p>
          <a:p>
            <a:pPr marL="469900" marR="0" lvl="1" indent="-152400" algn="l" rtl="0">
              <a:lnSpc>
                <a:spcPct val="90000"/>
              </a:lnSpc>
              <a:spcBef>
                <a:spcPts val="300"/>
              </a:spcBef>
              <a:spcAft>
                <a:spcPts val="1600"/>
              </a:spcAft>
              <a:buClr>
                <a:schemeClr val="dk1"/>
              </a:buClr>
              <a:buSzPts val="1600"/>
              <a:buFont typeface="Arial"/>
              <a:buChar char="•"/>
            </a:pPr>
            <a:r>
              <a:rPr lang="en" sz="1600" b="0" i="0" u="none" strike="noStrike" cap="none" dirty="0">
                <a:solidFill>
                  <a:schemeClr val="dk1"/>
                </a:solidFill>
                <a:latin typeface="Calibri"/>
                <a:ea typeface="Calibri"/>
                <a:cs typeface="Calibri"/>
                <a:sym typeface="Calibri"/>
              </a:rPr>
              <a:t>Time awareness---</a:t>
            </a:r>
            <a:r>
              <a:rPr lang="en-US" sz="1600" b="0" i="0" u="none" strike="noStrike" cap="none" dirty="0">
                <a:solidFill>
                  <a:schemeClr val="dk1"/>
                </a:solidFill>
                <a:latin typeface="Calibri"/>
                <a:ea typeface="Calibri"/>
                <a:cs typeface="Calibri"/>
                <a:sym typeface="Calibri"/>
              </a:rPr>
              <a:t>NTP  Network Time Protocol—Controls synchronization of time on systems---Kerberos, digital forensics, and many other services require time synchronization.</a:t>
            </a:r>
            <a:endParaRPr sz="1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46B1FF-9804-433D-A643-325379AB6353}"/>
              </a:ext>
            </a:extLst>
          </p:cNvPr>
          <p:cNvSpPr txBox="1">
            <a:spLocks/>
          </p:cNvSpPr>
          <p:nvPr/>
        </p:nvSpPr>
        <p:spPr>
          <a:xfrm>
            <a:off x="602032" y="-14500"/>
            <a:ext cx="7886700" cy="994200"/>
          </a:xfrm>
          <a:prstGeom prst="rect">
            <a:avLst/>
          </a:prstGeom>
          <a:noFill/>
          <a:ln>
            <a:noFill/>
          </a:ln>
        </p:spPr>
        <p:txBody>
          <a:bodyPr spcFirstLastPara="1" wrap="square" lIns="75575" tIns="37775" rIns="75575" bIns="37775" anchor="ctr" anchorCtr="0"/>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9pPr>
          </a:lstStyle>
          <a:p>
            <a:pPr algn="l"/>
            <a:r>
              <a:rPr lang="en-US" dirty="0"/>
              <a:t>I was going to tell you an NTP joke but…</a:t>
            </a:r>
          </a:p>
        </p:txBody>
      </p:sp>
      <p:pic>
        <p:nvPicPr>
          <p:cNvPr id="4" name="Google Shape;2025;p251" descr="A dog lying on the ground&#10;&#10;Description generated with very high confidence">
            <a:extLst>
              <a:ext uri="{FF2B5EF4-FFF2-40B4-BE49-F238E27FC236}">
                <a16:creationId xmlns:a16="http://schemas.microsoft.com/office/drawing/2014/main" id="{B7476ED7-65D7-4758-B7A6-669BAFA25BE7}"/>
              </a:ext>
            </a:extLst>
          </p:cNvPr>
          <p:cNvPicPr preferRelativeResize="0"/>
          <p:nvPr/>
        </p:nvPicPr>
        <p:blipFill rotWithShape="1">
          <a:blip r:embed="rId2">
            <a:alphaModFix/>
          </a:blip>
          <a:srcRect/>
          <a:stretch/>
        </p:blipFill>
        <p:spPr>
          <a:xfrm>
            <a:off x="2857500" y="1864637"/>
            <a:ext cx="3375764" cy="2796263"/>
          </a:xfrm>
          <a:prstGeom prst="rect">
            <a:avLst/>
          </a:prstGeom>
          <a:noFill/>
          <a:ln>
            <a:noFill/>
          </a:ln>
        </p:spPr>
      </p:pic>
      <p:sp>
        <p:nvSpPr>
          <p:cNvPr id="7" name="Title 1">
            <a:extLst>
              <a:ext uri="{FF2B5EF4-FFF2-40B4-BE49-F238E27FC236}">
                <a16:creationId xmlns:a16="http://schemas.microsoft.com/office/drawing/2014/main" id="{74048CB8-65E1-46C8-AD93-6904D67BD29A}"/>
              </a:ext>
            </a:extLst>
          </p:cNvPr>
          <p:cNvSpPr txBox="1">
            <a:spLocks/>
          </p:cNvSpPr>
          <p:nvPr/>
        </p:nvSpPr>
        <p:spPr>
          <a:xfrm>
            <a:off x="500432" y="870437"/>
            <a:ext cx="7886700" cy="994200"/>
          </a:xfrm>
          <a:prstGeom prst="rect">
            <a:avLst/>
          </a:prstGeom>
          <a:noFill/>
          <a:ln>
            <a:noFill/>
          </a:ln>
        </p:spPr>
        <p:txBody>
          <a:bodyPr spcFirstLastPara="1" wrap="square" lIns="75575" tIns="37775" rIns="75575" bIns="37775" anchor="ctr" anchorCtr="0"/>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dk1"/>
              </a:buClr>
              <a:buSzPts val="3000"/>
              <a:buFont typeface="Calibri"/>
              <a:buNone/>
              <a:defRPr sz="3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200"/>
              <a:buFont typeface="Arial"/>
              <a:buNone/>
              <a:defRPr sz="1500" b="0" i="0" u="none" strike="noStrike" cap="none">
                <a:solidFill>
                  <a:schemeClr val="dk1"/>
                </a:solidFill>
                <a:latin typeface="Arial"/>
                <a:ea typeface="Arial"/>
                <a:cs typeface="Arial"/>
                <a:sym typeface="Arial"/>
              </a:defRPr>
            </a:lvl9pPr>
          </a:lstStyle>
          <a:p>
            <a:pPr algn="l"/>
            <a:r>
              <a:rPr lang="en-US" dirty="0"/>
              <a:t>My timing is always off</a:t>
            </a:r>
          </a:p>
        </p:txBody>
      </p:sp>
    </p:spTree>
    <p:extLst>
      <p:ext uri="{BB962C8B-B14F-4D97-AF65-F5344CB8AC3E}">
        <p14:creationId xmlns:p14="http://schemas.microsoft.com/office/powerpoint/2010/main" val="253678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TCP Model and OSI Review</a:t>
            </a:r>
          </a:p>
        </p:txBody>
      </p:sp>
    </p:spTree>
    <p:extLst>
      <p:ext uri="{BB962C8B-B14F-4D97-AF65-F5344CB8AC3E}">
        <p14:creationId xmlns:p14="http://schemas.microsoft.com/office/powerpoint/2010/main" val="633113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55"/>
          <p:cNvSpPr txBox="1">
            <a:spLocks noGrp="1"/>
          </p:cNvSpPr>
          <p:nvPr>
            <p:ph type="title"/>
          </p:nvPr>
        </p:nvSpPr>
        <p:spPr>
          <a:xfrm>
            <a:off x="837621" y="161500"/>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OSI vs. TCP/IP model</a:t>
            </a:r>
            <a:endParaRPr sz="1200" dirty="0"/>
          </a:p>
        </p:txBody>
      </p:sp>
      <p:sp>
        <p:nvSpPr>
          <p:cNvPr id="2055" name="Google Shape;2055;p255"/>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88</a:t>
            </a:fld>
            <a:endParaRPr/>
          </a:p>
        </p:txBody>
      </p:sp>
      <p:pic>
        <p:nvPicPr>
          <p:cNvPr id="2056" name="Google Shape;2056;p255" descr="A screenshot of text&#10;&#10;Description generated with very high confidence"/>
          <p:cNvPicPr preferRelativeResize="0"/>
          <p:nvPr/>
        </p:nvPicPr>
        <p:blipFill rotWithShape="1">
          <a:blip r:embed="rId3">
            <a:alphaModFix/>
          </a:blip>
          <a:srcRect/>
          <a:stretch/>
        </p:blipFill>
        <p:spPr>
          <a:xfrm>
            <a:off x="1662544" y="1155700"/>
            <a:ext cx="6236855" cy="352765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56"/>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OSI/TCP…What you need to know</a:t>
            </a:r>
            <a:endParaRPr sz="1200"/>
          </a:p>
        </p:txBody>
      </p:sp>
      <p:sp>
        <p:nvSpPr>
          <p:cNvPr id="2062" name="Google Shape;2062;p256"/>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89</a:t>
            </a:fld>
            <a:endParaRPr/>
          </a:p>
        </p:txBody>
      </p:sp>
      <p:grpSp>
        <p:nvGrpSpPr>
          <p:cNvPr id="2063" name="Google Shape;2063;p256"/>
          <p:cNvGrpSpPr/>
          <p:nvPr/>
        </p:nvGrpSpPr>
        <p:grpSpPr>
          <a:xfrm>
            <a:off x="678139" y="1268030"/>
            <a:ext cx="7888664" cy="3403703"/>
            <a:chOff x="561699" y="2003527"/>
            <a:chExt cx="8907706" cy="5339142"/>
          </a:xfrm>
        </p:grpSpPr>
        <p:pic>
          <p:nvPicPr>
            <p:cNvPr id="2064" name="Google Shape;2064;p256"/>
            <p:cNvPicPr preferRelativeResize="0"/>
            <p:nvPr/>
          </p:nvPicPr>
          <p:blipFill rotWithShape="1">
            <a:blip r:embed="rId3">
              <a:alphaModFix/>
            </a:blip>
            <a:srcRect/>
            <a:stretch/>
          </p:blipFill>
          <p:spPr>
            <a:xfrm>
              <a:off x="588995" y="2003527"/>
              <a:ext cx="8880410" cy="5339142"/>
            </a:xfrm>
            <a:prstGeom prst="rect">
              <a:avLst/>
            </a:prstGeom>
            <a:noFill/>
            <a:ln>
              <a:noFill/>
            </a:ln>
          </p:spPr>
        </p:pic>
        <p:cxnSp>
          <p:nvCxnSpPr>
            <p:cNvPr id="2065" name="Google Shape;2065;p256"/>
            <p:cNvCxnSpPr/>
            <p:nvPr/>
          </p:nvCxnSpPr>
          <p:spPr>
            <a:xfrm>
              <a:off x="561699" y="2003527"/>
              <a:ext cx="8880300" cy="0"/>
            </a:xfrm>
            <a:prstGeom prst="straightConnector1">
              <a:avLst/>
            </a:prstGeom>
            <a:noFill/>
            <a:ln w="9525" cap="flat" cmpd="sng">
              <a:solidFill>
                <a:schemeClr val="accent1"/>
              </a:solidFill>
              <a:prstDash val="solid"/>
              <a:miter lim="800000"/>
              <a:headEnd type="none" w="sm" len="sm"/>
              <a:tailEnd type="none" w="sm" len="sm"/>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20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
        <p:nvSpPr>
          <p:cNvPr id="1569" name="Google Shape;1569;p203"/>
          <p:cNvSpPr txBox="1">
            <a:spLocks noGrp="1"/>
          </p:cNvSpPr>
          <p:nvPr>
            <p:ph type="body" idx="4294967295"/>
          </p:nvPr>
        </p:nvSpPr>
        <p:spPr>
          <a:xfrm>
            <a:off x="395619" y="390380"/>
            <a:ext cx="3532800" cy="3243000"/>
          </a:xfrm>
          <a:prstGeom prst="rect">
            <a:avLst/>
          </a:prstGeom>
          <a:noFill/>
          <a:ln>
            <a:noFill/>
          </a:ln>
        </p:spPr>
        <p:txBody>
          <a:bodyPr spcFirstLastPara="1" wrap="square" lIns="75575" tIns="37775" rIns="75575" bIns="37775" anchor="t" anchorCtr="0">
            <a:noAutofit/>
          </a:bodyPr>
          <a:lstStyle/>
          <a:p>
            <a:pPr marL="419100" marR="0" lvl="0" indent="-419100" algn="l" rtl="0">
              <a:lnSpc>
                <a:spcPct val="80000"/>
              </a:lnSpc>
              <a:spcBef>
                <a:spcPts val="0"/>
              </a:spcBef>
              <a:spcAft>
                <a:spcPts val="0"/>
              </a:spcAft>
              <a:buClr>
                <a:schemeClr val="dk1"/>
              </a:buClr>
              <a:buSzPts val="1800"/>
              <a:buFont typeface="Arial"/>
              <a:buNone/>
            </a:pPr>
            <a:r>
              <a:rPr lang="en" sz="1700" b="0" i="0" u="none" strike="noStrike" cap="none">
                <a:solidFill>
                  <a:schemeClr val="dk1"/>
                </a:solidFill>
                <a:latin typeface="Calibri"/>
                <a:ea typeface="Calibri"/>
                <a:cs typeface="Calibri"/>
                <a:sym typeface="Calibri"/>
              </a:rPr>
              <a:t>Three Rules to enforce confidentiality:</a:t>
            </a:r>
            <a:endParaRPr sz="1700"/>
          </a:p>
          <a:p>
            <a:pPr marL="406400" marR="0" lvl="0" indent="-361950" algn="l" rtl="0">
              <a:lnSpc>
                <a:spcPct val="80000"/>
              </a:lnSpc>
              <a:spcBef>
                <a:spcPts val="700"/>
              </a:spcBef>
              <a:spcAft>
                <a:spcPts val="0"/>
              </a:spcAft>
              <a:buClr>
                <a:schemeClr val="dk1"/>
              </a:buClr>
              <a:buSzPts val="1700"/>
              <a:buFont typeface="Noto Sans Symbols"/>
              <a:buChar char="➢"/>
            </a:pPr>
            <a:r>
              <a:rPr lang="en" sz="1700" b="0" i="0" u="sng" strike="noStrike" cap="none">
                <a:solidFill>
                  <a:schemeClr val="dk1"/>
                </a:solidFill>
                <a:latin typeface="Calibri"/>
                <a:ea typeface="Calibri"/>
                <a:cs typeface="Calibri"/>
                <a:sym typeface="Calibri"/>
              </a:rPr>
              <a:t>Simple Security Property </a:t>
            </a:r>
            <a:r>
              <a:rPr lang="en" sz="1700" b="0" i="0" u="none" strike="noStrike" cap="none">
                <a:solidFill>
                  <a:schemeClr val="dk1"/>
                </a:solidFill>
                <a:latin typeface="Calibri"/>
                <a:ea typeface="Calibri"/>
                <a:cs typeface="Calibri"/>
                <a:sym typeface="Calibri"/>
              </a:rPr>
              <a:t>– “no read up”</a:t>
            </a:r>
            <a:endParaRPr sz="1700"/>
          </a:p>
          <a:p>
            <a:pPr marL="673100" marR="0" lvl="1" indent="-361950" algn="l" rtl="0">
              <a:lnSpc>
                <a:spcPct val="80000"/>
              </a:lnSpc>
              <a:spcBef>
                <a:spcPts val="300"/>
              </a:spcBef>
              <a:spcAft>
                <a:spcPts val="0"/>
              </a:spcAft>
              <a:buClr>
                <a:schemeClr val="dk1"/>
              </a:buClr>
              <a:buSzPts val="1300"/>
              <a:buFont typeface="Noto Sans Symbols"/>
              <a:buChar char="➢"/>
            </a:pPr>
            <a:r>
              <a:rPr lang="en" sz="1300" b="0" i="0" u="none" strike="noStrike" cap="none">
                <a:solidFill>
                  <a:schemeClr val="dk1"/>
                </a:solidFill>
                <a:latin typeface="Calibri"/>
                <a:ea typeface="Calibri"/>
                <a:cs typeface="Calibri"/>
                <a:sym typeface="Calibri"/>
              </a:rPr>
              <a:t>A subject cannot read data from a security level higher than subject’s security level.</a:t>
            </a:r>
            <a:endParaRPr sz="1200"/>
          </a:p>
          <a:p>
            <a:pPr marL="406400" marR="0" lvl="0" indent="-361950" algn="l" rtl="0">
              <a:lnSpc>
                <a:spcPct val="80000"/>
              </a:lnSpc>
              <a:spcBef>
                <a:spcPts val="700"/>
              </a:spcBef>
              <a:spcAft>
                <a:spcPts val="0"/>
              </a:spcAft>
              <a:buClr>
                <a:schemeClr val="dk1"/>
              </a:buClr>
              <a:buSzPts val="1700"/>
              <a:buFont typeface="Noto Sans Symbols"/>
              <a:buChar char="➢"/>
            </a:pPr>
            <a:r>
              <a:rPr lang="en" sz="1700" b="0" i="0" u="sng" strike="noStrike" cap="none">
                <a:solidFill>
                  <a:schemeClr val="dk1"/>
                </a:solidFill>
                <a:latin typeface="Calibri"/>
                <a:ea typeface="Calibri"/>
                <a:cs typeface="Calibri"/>
                <a:sym typeface="Calibri"/>
              </a:rPr>
              <a:t>*_Security Property </a:t>
            </a:r>
            <a:r>
              <a:rPr lang="en" sz="1700" b="0" i="0" u="none" strike="noStrike" cap="none">
                <a:solidFill>
                  <a:schemeClr val="dk1"/>
                </a:solidFill>
                <a:latin typeface="Calibri"/>
                <a:ea typeface="Calibri"/>
                <a:cs typeface="Calibri"/>
                <a:sym typeface="Calibri"/>
              </a:rPr>
              <a:t>– “no write down”</a:t>
            </a:r>
            <a:endParaRPr sz="1700"/>
          </a:p>
          <a:p>
            <a:pPr marL="596900" marR="0" lvl="0" indent="-361950" algn="l" rtl="0">
              <a:lnSpc>
                <a:spcPct val="80000"/>
              </a:lnSpc>
              <a:spcBef>
                <a:spcPts val="700"/>
              </a:spcBef>
              <a:spcAft>
                <a:spcPts val="0"/>
              </a:spcAft>
              <a:buClr>
                <a:schemeClr val="dk1"/>
              </a:buClr>
              <a:buSzPts val="1300"/>
              <a:buFont typeface="Noto Sans Symbols"/>
              <a:buChar char="➢"/>
            </a:pPr>
            <a:r>
              <a:rPr lang="en" sz="1300" b="0" i="0" u="none" strike="noStrike" cap="none">
                <a:solidFill>
                  <a:schemeClr val="dk1"/>
                </a:solidFill>
                <a:latin typeface="Calibri"/>
                <a:ea typeface="Calibri"/>
                <a:cs typeface="Calibri"/>
                <a:sym typeface="Calibri"/>
              </a:rPr>
              <a:t> A subject cannot write data to a security level lower than the subject’s security level.</a:t>
            </a:r>
            <a:endParaRPr sz="1200"/>
          </a:p>
          <a:p>
            <a:pPr marL="406400" marR="0" lvl="0" indent="-368300" algn="l" rtl="0">
              <a:lnSpc>
                <a:spcPct val="80000"/>
              </a:lnSpc>
              <a:spcBef>
                <a:spcPts val="700"/>
              </a:spcBef>
              <a:spcAft>
                <a:spcPts val="0"/>
              </a:spcAft>
              <a:buClr>
                <a:schemeClr val="dk1"/>
              </a:buClr>
              <a:buSzPts val="1800"/>
              <a:buFont typeface="Noto Sans Symbols"/>
              <a:buChar char="➢"/>
            </a:pPr>
            <a:r>
              <a:rPr lang="en" sz="1700" b="0" i="0" u="sng" strike="noStrike" cap="none">
                <a:solidFill>
                  <a:schemeClr val="dk1"/>
                </a:solidFill>
                <a:latin typeface="Calibri"/>
                <a:ea typeface="Calibri"/>
                <a:cs typeface="Calibri"/>
                <a:sym typeface="Calibri"/>
              </a:rPr>
              <a:t>Strong * Property </a:t>
            </a:r>
            <a:r>
              <a:rPr lang="en" sz="1700" b="0" i="0" u="none" strike="noStrike" cap="none">
                <a:solidFill>
                  <a:schemeClr val="dk1"/>
                </a:solidFill>
                <a:latin typeface="Calibri"/>
                <a:ea typeface="Calibri"/>
                <a:cs typeface="Calibri"/>
                <a:sym typeface="Calibri"/>
              </a:rPr>
              <a:t>– “no read/write up or down”</a:t>
            </a:r>
            <a:r>
              <a:rPr lang="en" sz="1800" b="0" i="0" u="none" strike="noStrike" cap="none">
                <a:solidFill>
                  <a:schemeClr val="dk1"/>
                </a:solidFill>
                <a:latin typeface="Calibri"/>
                <a:ea typeface="Calibri"/>
                <a:cs typeface="Calibri"/>
                <a:sym typeface="Calibri"/>
              </a:rPr>
              <a:t>.</a:t>
            </a:r>
            <a:endParaRPr sz="1200"/>
          </a:p>
          <a:p>
            <a:pPr marL="596900" marR="0" lvl="0" indent="-361950" algn="l" rtl="0">
              <a:lnSpc>
                <a:spcPct val="80000"/>
              </a:lnSpc>
              <a:spcBef>
                <a:spcPts val="700"/>
              </a:spcBef>
              <a:spcAft>
                <a:spcPts val="1600"/>
              </a:spcAft>
              <a:buClr>
                <a:schemeClr val="dk1"/>
              </a:buClr>
              <a:buSzPts val="1300"/>
              <a:buFont typeface="Noto Sans Symbols"/>
              <a:buChar char="➢"/>
            </a:pPr>
            <a:r>
              <a:rPr lang="en" sz="1300" b="0" i="0" u="none" strike="noStrike" cap="none">
                <a:solidFill>
                  <a:schemeClr val="dk1"/>
                </a:solidFill>
                <a:latin typeface="Calibri"/>
                <a:ea typeface="Calibri"/>
                <a:cs typeface="Calibri"/>
                <a:sym typeface="Calibri"/>
              </a:rPr>
              <a:t> A subject with read/write privilege can perform read/write functions only  at the subject’s security levels.</a:t>
            </a:r>
            <a:r>
              <a:rPr lang="en" sz="1800" b="0" i="0" u="none" strike="noStrike" cap="none">
                <a:solidFill>
                  <a:schemeClr val="dk1"/>
                </a:solidFill>
                <a:latin typeface="Calibri"/>
                <a:ea typeface="Calibri"/>
                <a:cs typeface="Calibri"/>
                <a:sym typeface="Calibri"/>
              </a:rPr>
              <a:t>		</a:t>
            </a:r>
            <a:endParaRPr sz="1200"/>
          </a:p>
        </p:txBody>
      </p:sp>
      <p:pic>
        <p:nvPicPr>
          <p:cNvPr id="1570" name="Google Shape;1570;p203"/>
          <p:cNvPicPr preferRelativeResize="0"/>
          <p:nvPr/>
        </p:nvPicPr>
        <p:blipFill rotWithShape="1">
          <a:blip r:embed="rId3">
            <a:alphaModFix/>
          </a:blip>
          <a:srcRect/>
          <a:stretch/>
        </p:blipFill>
        <p:spPr>
          <a:xfrm>
            <a:off x="4815353" y="1585830"/>
            <a:ext cx="3747948" cy="2396113"/>
          </a:xfrm>
          <a:prstGeom prst="rect">
            <a:avLst/>
          </a:prstGeom>
          <a:noFill/>
          <a:ln>
            <a:noFill/>
          </a:ln>
        </p:spPr>
      </p:pic>
      <p:sp>
        <p:nvSpPr>
          <p:cNvPr id="1571" name="Google Shape;1571;p203"/>
          <p:cNvSpPr/>
          <p:nvPr/>
        </p:nvSpPr>
        <p:spPr>
          <a:xfrm>
            <a:off x="3099221" y="212366"/>
            <a:ext cx="5416200" cy="427800"/>
          </a:xfrm>
          <a:prstGeom prst="rect">
            <a:avLst/>
          </a:prstGeom>
          <a:noFill/>
          <a:ln>
            <a:noFill/>
          </a:ln>
        </p:spPr>
        <p:txBody>
          <a:bodyPr spcFirstLastPara="1" wrap="square" lIns="75575" tIns="37775" rIns="75575" bIns="37775" anchor="t" anchorCtr="0">
            <a:noAutofit/>
          </a:bodyPr>
          <a:lstStyle/>
          <a:p>
            <a:pPr marL="0" marR="0" lvl="0" indent="0" algn="r" rtl="0">
              <a:lnSpc>
                <a:spcPct val="90000"/>
              </a:lnSpc>
              <a:spcBef>
                <a:spcPts val="0"/>
              </a:spcBef>
              <a:spcAft>
                <a:spcPts val="0"/>
              </a:spcAft>
              <a:buNone/>
            </a:pPr>
            <a:r>
              <a:rPr lang="en" sz="3300">
                <a:solidFill>
                  <a:schemeClr val="dk1"/>
                </a:solidFill>
                <a:latin typeface="Calibri"/>
                <a:ea typeface="Calibri"/>
                <a:cs typeface="Calibri"/>
                <a:sym typeface="Calibri"/>
              </a:rPr>
              <a:t>Bell Lapadula</a:t>
            </a:r>
            <a:endParaRPr sz="12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2DFA-F24F-43E7-B584-7F4B7E4C2E52}"/>
              </a:ext>
            </a:extLst>
          </p:cNvPr>
          <p:cNvSpPr>
            <a:spLocks noGrp="1"/>
          </p:cNvSpPr>
          <p:nvPr>
            <p:ph type="title"/>
          </p:nvPr>
        </p:nvSpPr>
        <p:spPr/>
        <p:txBody>
          <a:bodyPr/>
          <a:lstStyle/>
          <a:p>
            <a:r>
              <a:rPr lang="en-US" dirty="0"/>
              <a:t>Security Zones and Firewalls</a:t>
            </a:r>
          </a:p>
        </p:txBody>
      </p:sp>
    </p:spTree>
    <p:extLst>
      <p:ext uri="{BB962C8B-B14F-4D97-AF65-F5344CB8AC3E}">
        <p14:creationId xmlns:p14="http://schemas.microsoft.com/office/powerpoint/2010/main" val="3921303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26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Security Zones</a:t>
            </a:r>
            <a:endParaRPr sz="1200"/>
          </a:p>
        </p:txBody>
      </p:sp>
      <p:sp>
        <p:nvSpPr>
          <p:cNvPr id="2157" name="Google Shape;2157;p26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91</a:t>
            </a:fld>
            <a:endParaRPr/>
          </a:p>
        </p:txBody>
      </p:sp>
      <p:sp>
        <p:nvSpPr>
          <p:cNvPr id="2158" name="Google Shape;2158;p269"/>
          <p:cNvSpPr txBox="1">
            <a:spLocks noGrp="1"/>
          </p:cNvSpPr>
          <p:nvPr>
            <p:ph type="body" idx="4294967295"/>
          </p:nvPr>
        </p:nvSpPr>
        <p:spPr>
          <a:xfrm>
            <a:off x="1039091" y="1512794"/>
            <a:ext cx="5914200" cy="2375400"/>
          </a:xfrm>
          <a:prstGeom prst="rect">
            <a:avLst/>
          </a:prstGeom>
          <a:noFill/>
          <a:ln>
            <a:noFill/>
          </a:ln>
        </p:spPr>
        <p:txBody>
          <a:bodyPr spcFirstLastPara="1" wrap="square" lIns="75575" tIns="37775" rIns="75575" bIns="37775" anchor="t" anchorCtr="0">
            <a:noAutofit/>
          </a:bodyPr>
          <a:lstStyle/>
          <a:p>
            <a:pPr marL="279400" marR="0" lvl="0" indent="-228600" algn="l" rtl="0">
              <a:lnSpc>
                <a:spcPct val="90000"/>
              </a:lnSpc>
              <a:spcBef>
                <a:spcPts val="0"/>
              </a:spcBef>
              <a:spcAft>
                <a:spcPts val="1600"/>
              </a:spcAft>
              <a:buClr>
                <a:schemeClr val="dk1"/>
              </a:buClr>
              <a:buSzPts val="1900"/>
              <a:buFont typeface="Arial"/>
              <a:buNone/>
            </a:pPr>
            <a:r>
              <a:rPr lang="en" sz="1900" b="0" i="0" u="none" strike="noStrike" cap="none">
                <a:solidFill>
                  <a:schemeClr val="dk1"/>
                </a:solidFill>
                <a:latin typeface="Calibri"/>
                <a:ea typeface="Calibri"/>
                <a:cs typeface="Calibri"/>
                <a:sym typeface="Calibri"/>
              </a:rPr>
              <a:t>It is common practice in network and physical security to group different security levels into different areas or zones. Each zone is either more or less trusted then the other zones. Interfaces between zones have some type of access control to restrict movement between zones (like biometric and guard stations) or firewalls.) In Network security there is often a median zone between the Internet and internal network called a DMZ.</a:t>
            </a:r>
            <a:endParaRPr sz="1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27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DMZ </a:t>
            </a:r>
            <a:endParaRPr sz="1200"/>
          </a:p>
        </p:txBody>
      </p:sp>
      <p:sp>
        <p:nvSpPr>
          <p:cNvPr id="2164" name="Google Shape;2164;p27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92</a:t>
            </a:fld>
            <a:endParaRPr/>
          </a:p>
        </p:txBody>
      </p:sp>
      <p:sp>
        <p:nvSpPr>
          <p:cNvPr id="2165" name="Google Shape;2165;p270"/>
          <p:cNvSpPr txBox="1">
            <a:spLocks noGrp="1"/>
          </p:cNvSpPr>
          <p:nvPr>
            <p:ph type="body" idx="4294967295"/>
          </p:nvPr>
        </p:nvSpPr>
        <p:spPr>
          <a:xfrm>
            <a:off x="628649" y="927846"/>
            <a:ext cx="6094879" cy="2622177"/>
          </a:xfrm>
          <a:prstGeom prst="rect">
            <a:avLst/>
          </a:prstGeom>
          <a:noFill/>
          <a:ln>
            <a:noFill/>
          </a:ln>
        </p:spPr>
        <p:txBody>
          <a:bodyPr spcFirstLastPara="1" wrap="square" lIns="75575" tIns="37775" rIns="75575" bIns="37775" anchor="t" anchorCtr="0">
            <a:noAutofit/>
          </a:bodyPr>
          <a:lstStyle/>
          <a:p>
            <a:pPr marL="152400" marR="0" lvl="0" indent="-152400" algn="l" rtl="0">
              <a:lnSpc>
                <a:spcPct val="90000"/>
              </a:lnSpc>
              <a:spcBef>
                <a:spcPts val="0"/>
              </a:spcBef>
              <a:spcAft>
                <a:spcPts val="0"/>
              </a:spcAft>
              <a:buClr>
                <a:schemeClr val="dk1"/>
              </a:buClr>
              <a:buSzPts val="1900"/>
              <a:buFont typeface="Noto Sans Symbols"/>
              <a:buNone/>
            </a:pPr>
            <a:r>
              <a:rPr lang="en" sz="2000" b="0" i="0" u="none" strike="noStrike" cap="none" dirty="0">
                <a:solidFill>
                  <a:schemeClr val="dk1"/>
                </a:solidFill>
                <a:latin typeface="Calibri"/>
                <a:ea typeface="Calibri"/>
                <a:cs typeface="Calibri"/>
                <a:sym typeface="Calibri"/>
              </a:rPr>
              <a:t>A buffer zone between an unprotected network and a protected network that allows for the monitoring and regulation of traffic between the two.</a:t>
            </a:r>
            <a:endParaRPr dirty="0"/>
          </a:p>
          <a:p>
            <a:pPr marL="469900" marR="0" lvl="1" indent="-152400" algn="l" rtl="0">
              <a:lnSpc>
                <a:spcPct val="90000"/>
              </a:lnSpc>
              <a:spcBef>
                <a:spcPts val="300"/>
              </a:spcBef>
              <a:spcAft>
                <a:spcPts val="0"/>
              </a:spcAft>
              <a:buClr>
                <a:schemeClr val="dk1"/>
              </a:buClr>
              <a:buSzPts val="1600"/>
              <a:buFont typeface="Arial"/>
              <a:buChar char="•"/>
            </a:pPr>
            <a:r>
              <a:rPr lang="en" sz="1800" b="0" i="0" u="none" strike="noStrike" cap="none" dirty="0">
                <a:solidFill>
                  <a:schemeClr val="dk1"/>
                </a:solidFill>
                <a:latin typeface="Calibri"/>
                <a:ea typeface="Calibri"/>
                <a:cs typeface="Calibri"/>
                <a:sym typeface="Calibri"/>
              </a:rPr>
              <a:t>Internet accessible servers (</a:t>
            </a:r>
            <a:r>
              <a:rPr lang="en" sz="1800" b="0" i="1" u="none" strike="noStrike" cap="none" dirty="0">
                <a:solidFill>
                  <a:schemeClr val="dk1"/>
                </a:solidFill>
                <a:latin typeface="Calibri"/>
                <a:ea typeface="Calibri"/>
                <a:cs typeface="Calibri"/>
                <a:sym typeface="Calibri"/>
              </a:rPr>
              <a:t>bastion hosts</a:t>
            </a:r>
            <a:r>
              <a:rPr lang="en" sz="1800" b="0" i="0" u="none" strike="noStrike" cap="none" dirty="0">
                <a:solidFill>
                  <a:schemeClr val="dk1"/>
                </a:solidFill>
                <a:latin typeface="Calibri"/>
                <a:ea typeface="Calibri"/>
                <a:cs typeface="Calibri"/>
                <a:sym typeface="Calibri"/>
              </a:rPr>
              <a:t>) are placed in a DMZ between the Internet and Internal network</a:t>
            </a:r>
            <a:endParaRPr dirty="0"/>
          </a:p>
          <a:p>
            <a:pPr marL="469900" marR="0" lvl="1" indent="-152400" algn="l" rtl="0">
              <a:lnSpc>
                <a:spcPct val="90000"/>
              </a:lnSpc>
              <a:spcBef>
                <a:spcPts val="300"/>
              </a:spcBef>
              <a:spcAft>
                <a:spcPts val="1600"/>
              </a:spcAft>
              <a:buClr>
                <a:schemeClr val="dk1"/>
              </a:buClr>
              <a:buSzPts val="1600"/>
              <a:buFont typeface="Noto Sans Symbols"/>
              <a:buNone/>
            </a:pPr>
            <a:endParaRPr sz="18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A26FCF9-DA4E-4532-9123-3E9C1C39B542}"/>
              </a:ext>
            </a:extLst>
          </p:cNvPr>
          <p:cNvPicPr>
            <a:picLocks noChangeAspect="1"/>
          </p:cNvPicPr>
          <p:nvPr/>
        </p:nvPicPr>
        <p:blipFill>
          <a:blip r:embed="rId3"/>
          <a:stretch>
            <a:fillRect/>
          </a:stretch>
        </p:blipFill>
        <p:spPr>
          <a:xfrm>
            <a:off x="830538" y="2374062"/>
            <a:ext cx="7482924" cy="1841592"/>
          </a:xfrm>
          <a:prstGeom prst="rect">
            <a:avLst/>
          </a:prstGeom>
        </p:spPr>
      </p:pic>
      <p:sp>
        <p:nvSpPr>
          <p:cNvPr id="4" name="TextBox 3">
            <a:extLst>
              <a:ext uri="{FF2B5EF4-FFF2-40B4-BE49-F238E27FC236}">
                <a16:creationId xmlns:a16="http://schemas.microsoft.com/office/drawing/2014/main" id="{E296DBB7-7AD6-4F3D-BF9C-ED9199D79021}"/>
              </a:ext>
            </a:extLst>
          </p:cNvPr>
          <p:cNvSpPr txBox="1"/>
          <p:nvPr/>
        </p:nvSpPr>
        <p:spPr>
          <a:xfrm>
            <a:off x="6923463" y="4075964"/>
            <a:ext cx="1922931" cy="338554"/>
          </a:xfrm>
          <a:prstGeom prst="rect">
            <a:avLst/>
          </a:prstGeom>
          <a:noFill/>
        </p:spPr>
        <p:txBody>
          <a:bodyPr wrap="square" rtlCol="0">
            <a:spAutoFit/>
          </a:bodyPr>
          <a:lstStyle/>
          <a:p>
            <a:r>
              <a:rPr lang="en-US" sz="1600" b="1" dirty="0"/>
              <a:t>Trusted</a:t>
            </a:r>
          </a:p>
        </p:txBody>
      </p:sp>
      <p:sp>
        <p:nvSpPr>
          <p:cNvPr id="8" name="TextBox 7">
            <a:extLst>
              <a:ext uri="{FF2B5EF4-FFF2-40B4-BE49-F238E27FC236}">
                <a16:creationId xmlns:a16="http://schemas.microsoft.com/office/drawing/2014/main" id="{2B1CAE7D-674F-41FA-AD60-6B68AD5E7774}"/>
              </a:ext>
            </a:extLst>
          </p:cNvPr>
          <p:cNvSpPr txBox="1"/>
          <p:nvPr/>
        </p:nvSpPr>
        <p:spPr>
          <a:xfrm>
            <a:off x="3610534" y="4075964"/>
            <a:ext cx="1922931" cy="338554"/>
          </a:xfrm>
          <a:prstGeom prst="rect">
            <a:avLst/>
          </a:prstGeom>
          <a:noFill/>
        </p:spPr>
        <p:txBody>
          <a:bodyPr wrap="square" rtlCol="0">
            <a:spAutoFit/>
          </a:bodyPr>
          <a:lstStyle/>
          <a:p>
            <a:r>
              <a:rPr lang="en-US" sz="1600" b="1" dirty="0"/>
              <a:t>Semi-Trusted</a:t>
            </a:r>
          </a:p>
        </p:txBody>
      </p:sp>
      <p:sp>
        <p:nvSpPr>
          <p:cNvPr id="9" name="TextBox 8">
            <a:extLst>
              <a:ext uri="{FF2B5EF4-FFF2-40B4-BE49-F238E27FC236}">
                <a16:creationId xmlns:a16="http://schemas.microsoft.com/office/drawing/2014/main" id="{35C0E788-C388-4480-BBC2-0345AA2570E4}"/>
              </a:ext>
            </a:extLst>
          </p:cNvPr>
          <p:cNvSpPr txBox="1"/>
          <p:nvPr/>
        </p:nvSpPr>
        <p:spPr>
          <a:xfrm>
            <a:off x="915467" y="4075964"/>
            <a:ext cx="1922931" cy="338554"/>
          </a:xfrm>
          <a:prstGeom prst="rect">
            <a:avLst/>
          </a:prstGeom>
          <a:noFill/>
        </p:spPr>
        <p:txBody>
          <a:bodyPr wrap="square" rtlCol="0">
            <a:spAutoFit/>
          </a:bodyPr>
          <a:lstStyle/>
          <a:p>
            <a:r>
              <a:rPr lang="en-US" sz="1600" b="1" dirty="0"/>
              <a:t>Untrusted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257"/>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Firewalls</a:t>
            </a:r>
            <a:endParaRPr sz="1200"/>
          </a:p>
        </p:txBody>
      </p:sp>
      <p:sp>
        <p:nvSpPr>
          <p:cNvPr id="2071" name="Google Shape;2071;p257"/>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93</a:t>
            </a:fld>
            <a:endParaRPr/>
          </a:p>
        </p:txBody>
      </p:sp>
      <p:pic>
        <p:nvPicPr>
          <p:cNvPr id="2072" name="Google Shape;2072;p257"/>
          <p:cNvPicPr preferRelativeResize="0"/>
          <p:nvPr/>
        </p:nvPicPr>
        <p:blipFill rotWithShape="1">
          <a:blip r:embed="rId3">
            <a:alphaModFix/>
          </a:blip>
          <a:srcRect/>
          <a:stretch/>
        </p:blipFill>
        <p:spPr>
          <a:xfrm>
            <a:off x="538705" y="551330"/>
            <a:ext cx="3444739" cy="3503550"/>
          </a:xfrm>
          <a:prstGeom prst="rect">
            <a:avLst/>
          </a:prstGeom>
          <a:noFill/>
          <a:ln>
            <a:noFill/>
          </a:ln>
        </p:spPr>
      </p:pic>
      <p:sp>
        <p:nvSpPr>
          <p:cNvPr id="2073" name="Google Shape;2073;p257"/>
          <p:cNvSpPr txBox="1"/>
          <p:nvPr/>
        </p:nvSpPr>
        <p:spPr>
          <a:xfrm>
            <a:off x="4316505" y="1385047"/>
            <a:ext cx="4288789" cy="2669832"/>
          </a:xfrm>
          <a:prstGeom prst="rect">
            <a:avLst/>
          </a:prstGeom>
          <a:noFill/>
          <a:ln>
            <a:noFill/>
          </a:ln>
        </p:spPr>
        <p:txBody>
          <a:bodyPr spcFirstLastPara="1" wrap="square" lIns="75575" tIns="37775" rIns="75575" bIns="37775" anchor="t" anchorCtr="0">
            <a:noAutofit/>
          </a:bodyPr>
          <a:lstStyle/>
          <a:p>
            <a:pPr marL="241300" marR="0" lvl="0" indent="-241300" algn="l" rtl="0">
              <a:spcBef>
                <a:spcPts val="0"/>
              </a:spcBef>
              <a:spcAft>
                <a:spcPts val="0"/>
              </a:spcAft>
              <a:buClr>
                <a:schemeClr val="dk1"/>
              </a:buClr>
              <a:buSzPts val="2000"/>
              <a:buFont typeface="Arial"/>
              <a:buChar char="•"/>
            </a:pPr>
            <a:r>
              <a:rPr lang="en-US" sz="2400" dirty="0">
                <a:solidFill>
                  <a:schemeClr val="dk1"/>
                </a:solidFill>
                <a:latin typeface="Calibri"/>
                <a:ea typeface="Calibri"/>
                <a:cs typeface="Calibri"/>
                <a:sym typeface="Calibri"/>
              </a:rPr>
              <a:t>Designed to provide filtering between Trust Zones</a:t>
            </a:r>
          </a:p>
          <a:p>
            <a:pPr marL="241300" marR="0" lvl="0" indent="-241300" algn="l" rtl="0">
              <a:spcBef>
                <a:spcPts val="0"/>
              </a:spcBef>
              <a:spcAft>
                <a:spcPts val="0"/>
              </a:spcAft>
              <a:buClr>
                <a:schemeClr val="dk1"/>
              </a:buClr>
              <a:buSzPts val="2000"/>
              <a:buFont typeface="Arial"/>
              <a:buChar char="•"/>
            </a:pPr>
            <a:r>
              <a:rPr lang="en-US" sz="2400" dirty="0">
                <a:solidFill>
                  <a:schemeClr val="dk1"/>
                </a:solidFill>
                <a:latin typeface="Calibri"/>
                <a:ea typeface="Calibri"/>
                <a:cs typeface="Calibri"/>
                <a:sym typeface="Calibri"/>
              </a:rPr>
              <a:t>Software or Hardware Based</a:t>
            </a:r>
          </a:p>
          <a:p>
            <a:pPr marL="241300" marR="0" lvl="0" indent="-241300" algn="l" rtl="0">
              <a:spcBef>
                <a:spcPts val="0"/>
              </a:spcBef>
              <a:spcAft>
                <a:spcPts val="0"/>
              </a:spcAft>
              <a:buClr>
                <a:schemeClr val="dk1"/>
              </a:buClr>
              <a:buSzPts val="2000"/>
              <a:buFont typeface="Arial"/>
              <a:buChar char="•"/>
            </a:pPr>
            <a:r>
              <a:rPr lang="en" sz="2400" dirty="0">
                <a:solidFill>
                  <a:schemeClr val="dk1"/>
                </a:solidFill>
                <a:latin typeface="Calibri"/>
                <a:ea typeface="Calibri"/>
                <a:cs typeface="Calibri"/>
                <a:sym typeface="Calibri"/>
              </a:rPr>
              <a:t>Provide isolation and separation</a:t>
            </a:r>
            <a:endParaRPr dirty="0"/>
          </a:p>
          <a:p>
            <a:pPr marL="241300" marR="0" lvl="0" indent="-241300" algn="l" rtl="0">
              <a:spcBef>
                <a:spcPts val="0"/>
              </a:spcBef>
              <a:spcAft>
                <a:spcPts val="0"/>
              </a:spcAft>
              <a:buClr>
                <a:schemeClr val="dk1"/>
              </a:buClr>
              <a:buSzPts val="2000"/>
              <a:buFont typeface="Arial"/>
              <a:buChar char="•"/>
            </a:pPr>
            <a:r>
              <a:rPr lang="en" sz="2400" dirty="0">
                <a:solidFill>
                  <a:schemeClr val="dk1"/>
                </a:solidFill>
                <a:latin typeface="Calibri"/>
                <a:ea typeface="Calibri"/>
                <a:cs typeface="Calibri"/>
                <a:sym typeface="Calibri"/>
              </a:rPr>
              <a:t>Create zones based on trust</a:t>
            </a:r>
            <a:endParaRPr dirty="0"/>
          </a:p>
          <a:p>
            <a:pPr marL="241300" marR="0" lvl="0" indent="-241300" algn="l" rtl="0">
              <a:spcBef>
                <a:spcPts val="0"/>
              </a:spcBef>
              <a:spcAft>
                <a:spcPts val="0"/>
              </a:spcAft>
              <a:buClr>
                <a:schemeClr val="dk1"/>
              </a:buClr>
              <a:buSzPts val="2000"/>
              <a:buFont typeface="Arial"/>
              <a:buChar char="•"/>
            </a:pPr>
            <a:r>
              <a:rPr lang="en" sz="2400" dirty="0">
                <a:solidFill>
                  <a:schemeClr val="dk1"/>
                </a:solidFill>
                <a:latin typeface="Calibri"/>
                <a:ea typeface="Calibri"/>
                <a:cs typeface="Calibri"/>
                <a:sym typeface="Calibri"/>
              </a:rPr>
              <a:t>Used Rule-based access control</a:t>
            </a:r>
            <a:endParaRPr dirty="0"/>
          </a:p>
          <a:p>
            <a:pPr marL="241300" marR="0" lvl="0" indent="-114300" algn="l" rtl="0">
              <a:spcBef>
                <a:spcPts val="0"/>
              </a:spcBef>
              <a:spcAft>
                <a:spcPts val="0"/>
              </a:spcAft>
              <a:buClr>
                <a:schemeClr val="dk1"/>
              </a:buClr>
              <a:buSzPts val="2000"/>
              <a:buFont typeface="Arial"/>
              <a:buNone/>
            </a:pPr>
            <a:endParaRPr sz="2400" dirty="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258"/>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Firewalls and the OSI Model</a:t>
            </a:r>
            <a:endParaRPr sz="1200"/>
          </a:p>
        </p:txBody>
      </p:sp>
      <p:sp>
        <p:nvSpPr>
          <p:cNvPr id="2079" name="Google Shape;2079;p258"/>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94</a:t>
            </a:fld>
            <a:endParaRPr/>
          </a:p>
        </p:txBody>
      </p:sp>
      <p:sp>
        <p:nvSpPr>
          <p:cNvPr id="2080" name="Google Shape;2080;p258"/>
          <p:cNvSpPr txBox="1">
            <a:spLocks noGrp="1"/>
          </p:cNvSpPr>
          <p:nvPr>
            <p:ph type="body" idx="4294967295"/>
          </p:nvPr>
        </p:nvSpPr>
        <p:spPr>
          <a:xfrm>
            <a:off x="628650" y="1563221"/>
            <a:ext cx="5829300" cy="2375400"/>
          </a:xfrm>
          <a:prstGeom prst="rect">
            <a:avLst/>
          </a:prstGeom>
          <a:noFill/>
          <a:ln>
            <a:noFill/>
          </a:ln>
        </p:spPr>
        <p:txBody>
          <a:bodyPr spcFirstLastPara="1" wrap="square" lIns="75575" tIns="37775" rIns="75575" bIns="37775" anchor="t" anchorCtr="0">
            <a:noAutofit/>
          </a:bodyPr>
          <a:lstStyle/>
          <a:p>
            <a:pPr marL="330200" marR="0" lvl="0" indent="-285750" algn="l" rtl="0">
              <a:lnSpc>
                <a:spcPct val="9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Layer 3 (Network Layer)</a:t>
            </a:r>
            <a:endParaRPr sz="1200"/>
          </a:p>
          <a:p>
            <a:pPr marL="647700" marR="0" lvl="1" indent="-292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Packet Filtering</a:t>
            </a:r>
            <a:endParaRPr sz="1200"/>
          </a:p>
          <a:p>
            <a:pPr marL="647700" marR="0" lvl="1" indent="-292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Screening Routers</a:t>
            </a:r>
            <a:endParaRPr sz="1200"/>
          </a:p>
          <a:p>
            <a:pPr marL="647700" marR="0" lvl="1" indent="-292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Inspect Layer 3 &amp; Layer 4 Headers</a:t>
            </a:r>
            <a:endParaRPr sz="1200"/>
          </a:p>
          <a:p>
            <a:pPr marL="952500" marR="0" lvl="2"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Source and Destination IP</a:t>
            </a:r>
            <a:endParaRPr sz="1200"/>
          </a:p>
          <a:p>
            <a:pPr marL="952500" marR="0" lvl="2"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Source and Destination Port</a:t>
            </a:r>
            <a:endParaRPr sz="1200"/>
          </a:p>
          <a:p>
            <a:pPr marL="952500" marR="0" lvl="2" indent="-285750" algn="l" rtl="0">
              <a:lnSpc>
                <a:spcPct val="90000"/>
              </a:lnSpc>
              <a:spcBef>
                <a:spcPts val="3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Protocol (TCP or UDP)</a:t>
            </a:r>
            <a:endParaRPr sz="1200"/>
          </a:p>
          <a:p>
            <a:pPr marL="50800" marR="0" lvl="0" indent="0" algn="l" rtl="0">
              <a:lnSpc>
                <a:spcPct val="90000"/>
              </a:lnSpc>
              <a:spcBef>
                <a:spcPts val="700"/>
              </a:spcBef>
              <a:spcAft>
                <a:spcPts val="160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259"/>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Firewalls and the OSI Model</a:t>
            </a:r>
            <a:endParaRPr sz="1200"/>
          </a:p>
        </p:txBody>
      </p:sp>
      <p:sp>
        <p:nvSpPr>
          <p:cNvPr id="2086" name="Google Shape;2086;p259"/>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1900"/>
              <a:buFont typeface="Arial"/>
              <a:buChar char="•"/>
            </a:pPr>
            <a:r>
              <a:rPr lang="en" sz="2800" b="0" i="0" u="none" strike="noStrike" cap="none">
                <a:solidFill>
                  <a:schemeClr val="dk1"/>
                </a:solidFill>
                <a:latin typeface="Calibri"/>
                <a:ea typeface="Calibri"/>
                <a:cs typeface="Calibri"/>
                <a:sym typeface="Calibri"/>
              </a:rPr>
              <a:t>Layer 5 (Session Layer)</a:t>
            </a:r>
            <a:endParaRPr sz="1800"/>
          </a:p>
          <a:p>
            <a:pPr marL="152400" marR="0" lvl="0" indent="-146050" algn="l" rtl="0">
              <a:lnSpc>
                <a:spcPct val="90000"/>
              </a:lnSpc>
              <a:spcBef>
                <a:spcPts val="700"/>
              </a:spcBef>
              <a:spcAft>
                <a:spcPts val="0"/>
              </a:spcAft>
              <a:buClr>
                <a:schemeClr val="dk1"/>
              </a:buClr>
              <a:buSzPts val="1900"/>
              <a:buFont typeface="Arial"/>
              <a:buChar char="•"/>
            </a:pPr>
            <a:r>
              <a:rPr lang="en" sz="2800" b="0" i="0" u="none" strike="noStrike" cap="none">
                <a:solidFill>
                  <a:schemeClr val="dk1"/>
                </a:solidFill>
                <a:latin typeface="Calibri"/>
                <a:ea typeface="Calibri"/>
                <a:cs typeface="Calibri"/>
                <a:sym typeface="Calibri"/>
              </a:rPr>
              <a:t>Stateful Filtering</a:t>
            </a:r>
            <a:endParaRPr sz="1800"/>
          </a:p>
          <a:p>
            <a:pPr marL="469900" marR="0" lvl="1" indent="-152400" algn="l" rtl="0">
              <a:lnSpc>
                <a:spcPct val="90000"/>
              </a:lnSpc>
              <a:spcBef>
                <a:spcPts val="300"/>
              </a:spcBef>
              <a:spcAft>
                <a:spcPts val="0"/>
              </a:spcAft>
              <a:buClr>
                <a:schemeClr val="dk1"/>
              </a:buClr>
              <a:buSzPts val="1600"/>
              <a:buFont typeface="Arial"/>
              <a:buChar char="•"/>
            </a:pPr>
            <a:r>
              <a:rPr lang="en" sz="2400" b="0" i="0" u="none" strike="noStrike" cap="none">
                <a:solidFill>
                  <a:schemeClr val="dk1"/>
                </a:solidFill>
                <a:latin typeface="Calibri"/>
                <a:ea typeface="Calibri"/>
                <a:cs typeface="Calibri"/>
                <a:sym typeface="Calibri"/>
              </a:rPr>
              <a:t>Awareness of the initiation of the session and the state</a:t>
            </a:r>
            <a:endParaRPr sz="1800"/>
          </a:p>
          <a:p>
            <a:pPr marL="469900" marR="0" lvl="1" indent="-152400" algn="l" rtl="0">
              <a:lnSpc>
                <a:spcPct val="90000"/>
              </a:lnSpc>
              <a:spcBef>
                <a:spcPts val="300"/>
              </a:spcBef>
              <a:spcAft>
                <a:spcPts val="0"/>
              </a:spcAft>
              <a:buClr>
                <a:schemeClr val="dk1"/>
              </a:buClr>
              <a:buSzPts val="1600"/>
              <a:buFont typeface="Arial"/>
              <a:buChar char="•"/>
            </a:pPr>
            <a:r>
              <a:rPr lang="en" sz="2400" b="0" i="0" u="none" strike="noStrike" cap="none">
                <a:solidFill>
                  <a:schemeClr val="dk1"/>
                </a:solidFill>
                <a:latin typeface="Calibri"/>
                <a:ea typeface="Calibri"/>
                <a:cs typeface="Calibri"/>
                <a:sym typeface="Calibri"/>
              </a:rPr>
              <a:t>Can block unsolicited replies</a:t>
            </a:r>
            <a:endParaRPr sz="1800"/>
          </a:p>
          <a:p>
            <a:pPr marL="469900" marR="0" lvl="1" indent="-152400" algn="l" rtl="0">
              <a:lnSpc>
                <a:spcPct val="90000"/>
              </a:lnSpc>
              <a:spcBef>
                <a:spcPts val="300"/>
              </a:spcBef>
              <a:spcAft>
                <a:spcPts val="0"/>
              </a:spcAft>
              <a:buClr>
                <a:schemeClr val="dk1"/>
              </a:buClr>
              <a:buSzPts val="1600"/>
              <a:buFont typeface="Arial"/>
              <a:buChar char="•"/>
            </a:pPr>
            <a:r>
              <a:rPr lang="en" sz="2400" b="0" i="0" u="none" strike="noStrike" cap="none">
                <a:solidFill>
                  <a:schemeClr val="dk1"/>
                </a:solidFill>
                <a:latin typeface="Calibri"/>
                <a:ea typeface="Calibri"/>
                <a:cs typeface="Calibri"/>
                <a:sym typeface="Calibri"/>
              </a:rPr>
              <a:t>Can understand syntax of lower layer protocols and can block “misbehaving” traffic</a:t>
            </a:r>
            <a:endParaRPr sz="1800"/>
          </a:p>
          <a:p>
            <a:pPr marL="469900" marR="0" lvl="1" indent="-50800" algn="l" rtl="0">
              <a:lnSpc>
                <a:spcPct val="90000"/>
              </a:lnSpc>
              <a:spcBef>
                <a:spcPts val="300"/>
              </a:spcBef>
              <a:spcAft>
                <a:spcPts val="1600"/>
              </a:spcAft>
              <a:buClr>
                <a:schemeClr val="dk1"/>
              </a:buClr>
              <a:buSzPts val="1600"/>
              <a:buFont typeface="Arial"/>
              <a:buNone/>
            </a:pPr>
            <a:endParaRPr sz="2400" b="0" i="0" u="none" strike="noStrike" cap="none">
              <a:solidFill>
                <a:schemeClr val="dk1"/>
              </a:solidFill>
              <a:latin typeface="Calibri"/>
              <a:ea typeface="Calibri"/>
              <a:cs typeface="Calibri"/>
              <a:sym typeface="Calibri"/>
            </a:endParaRPr>
          </a:p>
        </p:txBody>
      </p:sp>
      <p:sp>
        <p:nvSpPr>
          <p:cNvPr id="2087" name="Google Shape;2087;p259"/>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260"/>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Firewalls and the OSI Model</a:t>
            </a:r>
            <a:endParaRPr sz="1200"/>
          </a:p>
        </p:txBody>
      </p:sp>
      <p:sp>
        <p:nvSpPr>
          <p:cNvPr id="2093" name="Google Shape;2093;p260"/>
          <p:cNvSpPr txBox="1">
            <a:spLocks noGrp="1"/>
          </p:cNvSpPr>
          <p:nvPr>
            <p:ph type="body" idx="1"/>
          </p:nvPr>
        </p:nvSpPr>
        <p:spPr>
          <a:xfrm>
            <a:off x="628650" y="1369219"/>
            <a:ext cx="7886700" cy="3263400"/>
          </a:xfrm>
          <a:prstGeom prst="rect">
            <a:avLst/>
          </a:prstGeom>
          <a:noFill/>
          <a:ln>
            <a:noFill/>
          </a:ln>
        </p:spPr>
        <p:txBody>
          <a:bodyPr spcFirstLastPara="1" wrap="square" lIns="75575" tIns="37775" rIns="75575" bIns="37775" anchor="t" anchorCtr="0">
            <a:noAutofit/>
          </a:bodyPr>
          <a:lstStyle/>
          <a:p>
            <a:pPr marL="152400" marR="0" lvl="0" indent="-146050" algn="l" rtl="0">
              <a:lnSpc>
                <a:spcPct val="90000"/>
              </a:lnSpc>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Layer 7 (Application Layer)</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Called Application Proxies/Firewalls</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Deep Packet Inspection</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Forward Proxy inspects traffic from inside going out</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Reverse Proxy inspects traffic from outside going in</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Can inspect on content, time, application-awareness, certificates, etc.</a:t>
            </a:r>
            <a:endParaRPr sz="1200"/>
          </a:p>
          <a:p>
            <a:pPr marL="469900" marR="0" lvl="1" indent="-165100" algn="l" rtl="0">
              <a:lnSpc>
                <a:spcPct val="90000"/>
              </a:lnSpc>
              <a:spcBef>
                <a:spcPts val="3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Specific to the application protocol</a:t>
            </a:r>
            <a:endParaRPr sz="1200"/>
          </a:p>
          <a:p>
            <a:pPr marL="469900" marR="0" lvl="1" indent="-38100" algn="l" rtl="0">
              <a:lnSpc>
                <a:spcPct val="90000"/>
              </a:lnSpc>
              <a:spcBef>
                <a:spcPts val="300"/>
              </a:spcBef>
              <a:spcAft>
                <a:spcPts val="160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2094" name="Google Shape;2094;p260"/>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272"/>
          <p:cNvSpPr txBox="1">
            <a:spLocks noGrp="1"/>
          </p:cNvSpPr>
          <p:nvPr>
            <p:ph type="title"/>
          </p:nvPr>
        </p:nvSpPr>
        <p:spPr>
          <a:xfrm>
            <a:off x="628650" y="273844"/>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NAT/PAT</a:t>
            </a:r>
            <a:endParaRPr sz="1200"/>
          </a:p>
        </p:txBody>
      </p:sp>
      <p:sp>
        <p:nvSpPr>
          <p:cNvPr id="2179" name="Google Shape;2179;p272"/>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97</a:t>
            </a:fld>
            <a:endParaRPr/>
          </a:p>
        </p:txBody>
      </p:sp>
      <p:pic>
        <p:nvPicPr>
          <p:cNvPr id="2180" name="Google Shape;2180;p272" descr="A picture containing text&#10;&#10;Description generated with very high confidence"/>
          <p:cNvPicPr preferRelativeResize="0"/>
          <p:nvPr/>
        </p:nvPicPr>
        <p:blipFill rotWithShape="1">
          <a:blip r:embed="rId3">
            <a:alphaModFix/>
          </a:blip>
          <a:srcRect/>
          <a:stretch/>
        </p:blipFill>
        <p:spPr>
          <a:xfrm>
            <a:off x="554181" y="860612"/>
            <a:ext cx="6317265" cy="372819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273"/>
          <p:cNvSpPr txBox="1">
            <a:spLocks noGrp="1"/>
          </p:cNvSpPr>
          <p:nvPr>
            <p:ph type="title"/>
          </p:nvPr>
        </p:nvSpPr>
        <p:spPr>
          <a:xfrm>
            <a:off x="751575" y="111858"/>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a:solidFill>
                  <a:schemeClr val="dk1"/>
                </a:solidFill>
                <a:latin typeface="Calibri"/>
                <a:ea typeface="Calibri"/>
                <a:cs typeface="Calibri"/>
                <a:sym typeface="Calibri"/>
              </a:rPr>
              <a:t>NAT / PAT</a:t>
            </a:r>
            <a:endParaRPr sz="1200"/>
          </a:p>
        </p:txBody>
      </p:sp>
      <p:sp>
        <p:nvSpPr>
          <p:cNvPr id="2186" name="Google Shape;2186;p273"/>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98</a:t>
            </a:fld>
            <a:endParaRPr/>
          </a:p>
        </p:txBody>
      </p:sp>
      <p:sp>
        <p:nvSpPr>
          <p:cNvPr id="2187" name="Google Shape;2187;p273"/>
          <p:cNvSpPr txBox="1">
            <a:spLocks noGrp="1"/>
          </p:cNvSpPr>
          <p:nvPr>
            <p:ph type="body" idx="4294967295"/>
          </p:nvPr>
        </p:nvSpPr>
        <p:spPr>
          <a:xfrm>
            <a:off x="682277" y="897344"/>
            <a:ext cx="7273500" cy="3063300"/>
          </a:xfrm>
          <a:prstGeom prst="rect">
            <a:avLst/>
          </a:prstGeom>
          <a:noFill/>
          <a:ln>
            <a:noFill/>
          </a:ln>
        </p:spPr>
        <p:txBody>
          <a:bodyPr spcFirstLastPara="1" wrap="square" lIns="75575" tIns="37775" rIns="75575" bIns="37775" anchor="t" anchorCtr="0">
            <a:noAutofit/>
          </a:bodyPr>
          <a:lstStyle/>
          <a:p>
            <a:pPr marL="330200" marR="0" lvl="0" indent="-266700" algn="l" rtl="0">
              <a:lnSpc>
                <a:spcPct val="90000"/>
              </a:lnSpc>
              <a:spcBef>
                <a:spcPts val="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Advantages</a:t>
            </a:r>
            <a:endParaRPr sz="2000"/>
          </a:p>
          <a:p>
            <a:pPr marL="596900" marR="0" lvl="1" indent="-279400" algn="l" rtl="0">
              <a:lnSpc>
                <a:spcPct val="90000"/>
              </a:lnSpc>
              <a:spcBef>
                <a:spcPts val="3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Allows you to use private addresses Internally, you don’t need to get real public IP addresses for each computer</a:t>
            </a:r>
            <a:endParaRPr sz="1800"/>
          </a:p>
          <a:p>
            <a:pPr marL="596900" marR="0" lvl="1" indent="-279400" algn="l" rtl="0">
              <a:lnSpc>
                <a:spcPct val="90000"/>
              </a:lnSpc>
              <a:spcBef>
                <a:spcPts val="3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Allows the use of RFC 1918 IP addresses</a:t>
            </a:r>
            <a:endParaRPr sz="1800"/>
          </a:p>
          <a:p>
            <a:pPr marL="901700" marR="0" lvl="2" indent="-273050" algn="l" rtl="0">
              <a:lnSpc>
                <a:spcPct val="90000"/>
              </a:lnSpc>
              <a:spcBef>
                <a:spcPts val="3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10.x.x.x</a:t>
            </a:r>
            <a:endParaRPr sz="1500"/>
          </a:p>
          <a:p>
            <a:pPr marL="901700" marR="0" lvl="2" indent="-273050" algn="l" rtl="0">
              <a:lnSpc>
                <a:spcPct val="90000"/>
              </a:lnSpc>
              <a:spcBef>
                <a:spcPts val="3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172.6.x.x-172.31.x.x</a:t>
            </a:r>
            <a:endParaRPr sz="1500"/>
          </a:p>
          <a:p>
            <a:pPr marL="901700" marR="0" lvl="2" indent="-273050" algn="l" rtl="0">
              <a:lnSpc>
                <a:spcPct val="90000"/>
              </a:lnSpc>
              <a:spcBef>
                <a:spcPts val="3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192.168.x.x</a:t>
            </a:r>
            <a:endParaRPr sz="1500"/>
          </a:p>
          <a:p>
            <a:pPr marL="596900" marR="0" lvl="1" indent="-279400" algn="l" rtl="0">
              <a:lnSpc>
                <a:spcPct val="90000"/>
              </a:lnSpc>
              <a:spcBef>
                <a:spcPts val="3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Hides internal network structure</a:t>
            </a:r>
            <a:endParaRPr sz="1800"/>
          </a:p>
          <a:p>
            <a:pPr marL="596900" marR="0" lvl="1" indent="-279400" algn="l" rtl="0">
              <a:lnSpc>
                <a:spcPct val="90000"/>
              </a:lnSpc>
              <a:spcBef>
                <a:spcPts val="3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Transparent, doesn’t require special software</a:t>
            </a:r>
            <a:endParaRPr sz="1800"/>
          </a:p>
          <a:p>
            <a:pPr marL="330200" marR="0" lvl="0" indent="-266700" algn="l" rtl="0">
              <a:lnSpc>
                <a:spcPct val="90000"/>
              </a:lnSpc>
              <a:spcBef>
                <a:spcPts val="700"/>
              </a:spcBef>
              <a:spcAft>
                <a:spcPts val="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Disadvantages</a:t>
            </a:r>
            <a:endParaRPr sz="2000"/>
          </a:p>
          <a:p>
            <a:pPr marL="596900" marR="0" lvl="1" indent="-279400" algn="l" rtl="0">
              <a:lnSpc>
                <a:spcPct val="90000"/>
              </a:lnSpc>
              <a:spcBef>
                <a:spcPts val="3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Single Point of Failure / Performance Bottleneck</a:t>
            </a:r>
            <a:endParaRPr sz="1800"/>
          </a:p>
          <a:p>
            <a:pPr marL="596900" marR="0" lvl="1" indent="-292100" algn="l" rtl="0">
              <a:lnSpc>
                <a:spcPct val="90000"/>
              </a:lnSpc>
              <a:spcBef>
                <a:spcPts val="300"/>
              </a:spcBef>
              <a:spcAft>
                <a:spcPts val="1600"/>
              </a:spcAft>
              <a:buClr>
                <a:schemeClr val="dk1"/>
              </a:buClr>
              <a:buSzPts val="2000"/>
              <a:buFont typeface="Arial"/>
              <a:buChar char="•"/>
            </a:pPr>
            <a:r>
              <a:rPr lang="en" sz="2000" b="0" i="0" u="none" strike="noStrike" cap="none">
                <a:solidFill>
                  <a:schemeClr val="dk1"/>
                </a:solidFill>
                <a:latin typeface="Calibri"/>
                <a:ea typeface="Calibri"/>
                <a:cs typeface="Calibri"/>
                <a:sym typeface="Calibri"/>
              </a:rPr>
              <a:t>Doesn’t protect from bad content</a:t>
            </a:r>
            <a:endParaRPr sz="1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274"/>
          <p:cNvSpPr txBox="1">
            <a:spLocks noGrp="1"/>
          </p:cNvSpPr>
          <p:nvPr>
            <p:ph type="title"/>
          </p:nvPr>
        </p:nvSpPr>
        <p:spPr>
          <a:xfrm>
            <a:off x="628650" y="138219"/>
            <a:ext cx="7886700" cy="994200"/>
          </a:xfrm>
          <a:prstGeom prst="rect">
            <a:avLst/>
          </a:prstGeom>
          <a:noFill/>
          <a:ln>
            <a:noFill/>
          </a:ln>
        </p:spPr>
        <p:txBody>
          <a:bodyPr spcFirstLastPara="1" wrap="square" lIns="75575" tIns="37775" rIns="75575" bIns="37775" anchor="ctr" anchorCtr="0">
            <a:noAutofit/>
          </a:bodyPr>
          <a:lstStyle/>
          <a:p>
            <a:pPr marL="0" marR="0" lvl="0" indent="0" algn="r" rtl="0">
              <a:lnSpc>
                <a:spcPct val="90000"/>
              </a:lnSpc>
              <a:spcBef>
                <a:spcPts val="0"/>
              </a:spcBef>
              <a:spcAft>
                <a:spcPts val="0"/>
              </a:spcAft>
              <a:buClr>
                <a:schemeClr val="dk1"/>
              </a:buClr>
              <a:buSzPts val="3000"/>
              <a:buFont typeface="Calibri"/>
              <a:buNone/>
            </a:pPr>
            <a:r>
              <a:rPr lang="en" sz="3000" b="0" i="0" u="none" strike="noStrike" cap="none" dirty="0">
                <a:solidFill>
                  <a:schemeClr val="dk1"/>
                </a:solidFill>
                <a:latin typeface="Calibri"/>
                <a:ea typeface="Calibri"/>
                <a:cs typeface="Calibri"/>
                <a:sym typeface="Calibri"/>
              </a:rPr>
              <a:t>Overall Firewall best practices</a:t>
            </a:r>
            <a:endParaRPr sz="1200" dirty="0"/>
          </a:p>
        </p:txBody>
      </p:sp>
      <p:sp>
        <p:nvSpPr>
          <p:cNvPr id="2193" name="Google Shape;2193;p274"/>
          <p:cNvSpPr txBox="1">
            <a:spLocks noGrp="1"/>
          </p:cNvSpPr>
          <p:nvPr>
            <p:ph type="sldNum" idx="12"/>
          </p:nvPr>
        </p:nvSpPr>
        <p:spPr>
          <a:xfrm>
            <a:off x="6457950" y="4767263"/>
            <a:ext cx="2057400" cy="273900"/>
          </a:xfrm>
          <a:prstGeom prst="rect">
            <a:avLst/>
          </a:prstGeom>
          <a:noFill/>
          <a:ln>
            <a:noFill/>
          </a:ln>
        </p:spPr>
        <p:txBody>
          <a:bodyPr spcFirstLastPara="1" wrap="square" lIns="75575" tIns="37775" rIns="75575" bIns="3777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99</a:t>
            </a:fld>
            <a:endParaRPr/>
          </a:p>
        </p:txBody>
      </p:sp>
      <p:sp>
        <p:nvSpPr>
          <p:cNvPr id="2194" name="Google Shape;2194;p274"/>
          <p:cNvSpPr txBox="1">
            <a:spLocks noGrp="1"/>
          </p:cNvSpPr>
          <p:nvPr>
            <p:ph type="body" idx="4294967295"/>
          </p:nvPr>
        </p:nvSpPr>
        <p:spPr>
          <a:xfrm>
            <a:off x="478650" y="914399"/>
            <a:ext cx="8036700" cy="2926719"/>
          </a:xfrm>
          <a:prstGeom prst="rect">
            <a:avLst/>
          </a:prstGeom>
          <a:noFill/>
          <a:ln>
            <a:noFill/>
          </a:ln>
        </p:spPr>
        <p:txBody>
          <a:bodyPr spcFirstLastPara="1" wrap="square" lIns="75575" tIns="37775" rIns="75575" bIns="37775" anchor="t" anchorCtr="0">
            <a:noAutofit/>
          </a:bodyPr>
          <a:lstStyle/>
          <a:p>
            <a:pPr marL="279400" marR="0" lvl="0" indent="-228600" algn="l" rtl="0">
              <a:lnSpc>
                <a:spcPct val="90000"/>
              </a:lnSpc>
              <a:spcBef>
                <a:spcPts val="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Block un-necessary ICMP packets types. </a:t>
            </a:r>
            <a:endParaRPr sz="1600" dirty="0"/>
          </a:p>
          <a:p>
            <a:pPr marL="546100" marR="0" lvl="1" indent="-241300" algn="l" rtl="0">
              <a:lnSpc>
                <a:spcPct val="90000"/>
              </a:lnSpc>
              <a:spcBef>
                <a:spcPts val="3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(Be careful though, know your environment)</a:t>
            </a:r>
            <a:endParaRPr sz="1600" dirty="0"/>
          </a:p>
          <a:p>
            <a:pPr marL="279400" marR="0" lvl="0" indent="-228600" algn="l" rtl="0">
              <a:lnSpc>
                <a:spcPct val="90000"/>
              </a:lnSpc>
              <a:spcBef>
                <a:spcPts val="7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Keep ACLS simple</a:t>
            </a:r>
            <a:endParaRPr sz="1600" dirty="0"/>
          </a:p>
          <a:p>
            <a:pPr marL="279400" marR="0" lvl="0" indent="-228600" algn="l" rtl="0">
              <a:lnSpc>
                <a:spcPct val="90000"/>
              </a:lnSpc>
              <a:spcBef>
                <a:spcPts val="7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Use </a:t>
            </a:r>
            <a:r>
              <a:rPr lang="en" sz="1600" b="0" i="1" u="none" strike="noStrike" cap="none" dirty="0">
                <a:solidFill>
                  <a:schemeClr val="dk1"/>
                </a:solidFill>
                <a:latin typeface="Calibri"/>
                <a:ea typeface="Calibri"/>
                <a:cs typeface="Calibri"/>
                <a:sym typeface="Calibri"/>
              </a:rPr>
              <a:t>Implicit deny</a:t>
            </a:r>
            <a:r>
              <a:rPr lang="en" sz="1600" b="0" i="0" u="none" strike="noStrike" cap="none" dirty="0">
                <a:solidFill>
                  <a:schemeClr val="dk1"/>
                </a:solidFill>
                <a:latin typeface="Calibri"/>
                <a:ea typeface="Calibri"/>
                <a:cs typeface="Calibri"/>
                <a:sym typeface="Calibri"/>
              </a:rPr>
              <a:t>*</a:t>
            </a:r>
            <a:endParaRPr sz="1600" dirty="0"/>
          </a:p>
          <a:p>
            <a:pPr marL="279400" marR="0" lvl="0" indent="-228600" algn="l" rtl="0">
              <a:lnSpc>
                <a:spcPct val="90000"/>
              </a:lnSpc>
              <a:spcBef>
                <a:spcPts val="7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Block </a:t>
            </a:r>
            <a:r>
              <a:rPr lang="en" sz="1600" b="0" i="1" u="none" strike="noStrike" cap="none" dirty="0">
                <a:solidFill>
                  <a:schemeClr val="dk1"/>
                </a:solidFill>
                <a:latin typeface="Calibri"/>
                <a:ea typeface="Calibri"/>
                <a:cs typeface="Calibri"/>
                <a:sym typeface="Calibri"/>
              </a:rPr>
              <a:t>directed IP</a:t>
            </a:r>
            <a:r>
              <a:rPr lang="en" sz="1600" b="0" i="0" u="none" strike="noStrike" cap="none" dirty="0">
                <a:solidFill>
                  <a:schemeClr val="dk1"/>
                </a:solidFill>
                <a:latin typeface="Calibri"/>
                <a:ea typeface="Calibri"/>
                <a:cs typeface="Calibri"/>
                <a:sym typeface="Calibri"/>
              </a:rPr>
              <a:t> broadcasts</a:t>
            </a:r>
            <a:endParaRPr sz="1600" dirty="0"/>
          </a:p>
          <a:p>
            <a:pPr marL="279400" marR="0" lvl="0" indent="-228600" algn="l" rtl="0">
              <a:lnSpc>
                <a:spcPct val="90000"/>
              </a:lnSpc>
              <a:spcBef>
                <a:spcPts val="7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Perform </a:t>
            </a:r>
            <a:r>
              <a:rPr lang="en" sz="1600" b="0" i="1" u="none" strike="noStrike" cap="none" dirty="0">
                <a:solidFill>
                  <a:schemeClr val="dk1"/>
                </a:solidFill>
                <a:latin typeface="Calibri"/>
                <a:ea typeface="Calibri"/>
                <a:cs typeface="Calibri"/>
                <a:sym typeface="Calibri"/>
              </a:rPr>
              <a:t>ingress and egress filtering</a:t>
            </a:r>
            <a:r>
              <a:rPr lang="en" sz="1600" b="0" i="0" u="none" strike="noStrike" cap="none" dirty="0">
                <a:solidFill>
                  <a:schemeClr val="dk1"/>
                </a:solidFill>
                <a:latin typeface="Calibri"/>
                <a:ea typeface="Calibri"/>
                <a:cs typeface="Calibri"/>
                <a:sym typeface="Calibri"/>
              </a:rPr>
              <a:t>*</a:t>
            </a:r>
            <a:endParaRPr sz="1600" dirty="0"/>
          </a:p>
          <a:p>
            <a:pPr marL="546100" marR="0" lvl="1" indent="-228600" algn="l" rtl="0">
              <a:lnSpc>
                <a:spcPct val="90000"/>
              </a:lnSpc>
              <a:spcBef>
                <a:spcPts val="3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Block traffic leaving the network from a  non-internal address (indicates the network is possibly being used as zombie systems ina possible DDoS attack.</a:t>
            </a:r>
            <a:endParaRPr sz="1600" dirty="0"/>
          </a:p>
          <a:p>
            <a:pPr marL="546100" marR="0" lvl="1" indent="-228600" algn="l" rtl="0">
              <a:lnSpc>
                <a:spcPct val="90000"/>
              </a:lnSpc>
              <a:spcBef>
                <a:spcPts val="3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Block all traffic entering the network from an internal address (indicates a potential spoofing attack)</a:t>
            </a:r>
            <a:endParaRPr sz="1600" dirty="0"/>
          </a:p>
          <a:p>
            <a:pPr marL="279400" marR="0" lvl="0" indent="-228600" algn="l" rtl="0">
              <a:lnSpc>
                <a:spcPct val="90000"/>
              </a:lnSpc>
              <a:spcBef>
                <a:spcPts val="700"/>
              </a:spcBef>
              <a:spcAft>
                <a:spcPts val="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Enable logging</a:t>
            </a:r>
            <a:endParaRPr sz="1600" dirty="0"/>
          </a:p>
          <a:p>
            <a:pPr marL="279400" marR="0" lvl="0" indent="-228600" algn="l" rtl="0">
              <a:lnSpc>
                <a:spcPct val="90000"/>
              </a:lnSpc>
              <a:spcBef>
                <a:spcPts val="700"/>
              </a:spcBef>
              <a:spcAft>
                <a:spcPts val="1600"/>
              </a:spcAft>
              <a:buClr>
                <a:schemeClr val="dk1"/>
              </a:buClr>
              <a:buSzPts val="1400"/>
              <a:buFont typeface="Arial"/>
              <a:buChar char="•"/>
            </a:pPr>
            <a:r>
              <a:rPr lang="en" sz="1600" b="0" i="0" u="none" strike="noStrike" cap="none" dirty="0">
                <a:solidFill>
                  <a:schemeClr val="dk1"/>
                </a:solidFill>
                <a:latin typeface="Calibri"/>
                <a:ea typeface="Calibri"/>
                <a:cs typeface="Calibri"/>
                <a:sym typeface="Calibri"/>
              </a:rPr>
              <a:t>Drop fragments or re-assemble fragments</a:t>
            </a:r>
            <a:endParaRPr sz="16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TotalTime>
  <Words>8414</Words>
  <Application>Microsoft Office PowerPoint</Application>
  <PresentationFormat>On-screen Show (16:9)</PresentationFormat>
  <Paragraphs>1431</Paragraphs>
  <Slides>190</Slides>
  <Notes>143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190</vt:i4>
      </vt:variant>
    </vt:vector>
  </HeadingPairs>
  <TitlesOfParts>
    <vt:vector size="202" baseType="lpstr">
      <vt:lpstr>Assistant SemiBold</vt:lpstr>
      <vt:lpstr>Verdana</vt:lpstr>
      <vt:lpstr>Times</vt:lpstr>
      <vt:lpstr>Book Antiqua</vt:lpstr>
      <vt:lpstr>Verdana</vt:lpstr>
      <vt:lpstr>Assistant ExtraBold</vt:lpstr>
      <vt:lpstr>Noto Sans Symbols</vt:lpstr>
      <vt:lpstr>Assistant</vt:lpstr>
      <vt:lpstr>arial</vt:lpstr>
      <vt:lpstr>arial</vt:lpstr>
      <vt:lpstr>Calibri</vt:lpstr>
      <vt:lpstr>Simple Light</vt:lpstr>
      <vt:lpstr>CISSP Bootcamp:  VOLUME TWO</vt:lpstr>
      <vt:lpstr>Domain 3 Security Architecture and Engineering</vt:lpstr>
      <vt:lpstr>Domain 3 Part 2: Security Architecture and Design Agenda</vt:lpstr>
      <vt:lpstr>Security Models </vt:lpstr>
      <vt:lpstr>Security Models and Architecture</vt:lpstr>
      <vt:lpstr>Security Models </vt:lpstr>
      <vt:lpstr>State Machine Model</vt:lpstr>
      <vt:lpstr>PowerPoint Presentation</vt:lpstr>
      <vt:lpstr>PowerPoint Presentation</vt:lpstr>
      <vt:lpstr>PowerPoint Presentation</vt:lpstr>
      <vt:lpstr>PowerPoint Presentation</vt:lpstr>
      <vt:lpstr>Clark-Wilson </vt:lpstr>
      <vt:lpstr>PowerPoint Presentation</vt:lpstr>
      <vt:lpstr>PowerPoint Presentation</vt:lpstr>
      <vt:lpstr>Non-interference Model </vt:lpstr>
      <vt:lpstr>Lattice Model</vt:lpstr>
      <vt:lpstr>System Architecture </vt:lpstr>
      <vt:lpstr>Security Architecture Overview</vt:lpstr>
      <vt:lpstr>The Trusted Computing Base</vt:lpstr>
      <vt:lpstr>The Trusted Computing Base </vt:lpstr>
      <vt:lpstr>Hardware  Architecture</vt:lpstr>
      <vt:lpstr>Hardware Architecture</vt:lpstr>
      <vt:lpstr>CPU Protection Mode</vt:lpstr>
      <vt:lpstr>Memory</vt:lpstr>
      <vt:lpstr>Storage</vt:lpstr>
      <vt:lpstr>System Buses</vt:lpstr>
      <vt:lpstr>Software:  Operating System Architecture</vt:lpstr>
      <vt:lpstr>CPU Modes &amp; Protection rings </vt:lpstr>
      <vt:lpstr>Operating System Kernel</vt:lpstr>
      <vt:lpstr>Programs, Processes, Threads</vt:lpstr>
      <vt:lpstr>Software:  Application Architecture </vt:lpstr>
      <vt:lpstr>Software Architecture </vt:lpstr>
      <vt:lpstr>Web Services</vt:lpstr>
      <vt:lpstr>APIs</vt:lpstr>
      <vt:lpstr>Cloud Architecture</vt:lpstr>
      <vt:lpstr>Secure Modes of Operation</vt:lpstr>
      <vt:lpstr>PowerPoint Presentation</vt:lpstr>
      <vt:lpstr>Multi-state</vt:lpstr>
      <vt:lpstr>Compartmented</vt:lpstr>
      <vt:lpstr>Single State Compartmented</vt:lpstr>
      <vt:lpstr>Multi-State, Comparted</vt:lpstr>
      <vt:lpstr>Certification and Accreditation</vt:lpstr>
      <vt:lpstr>Evaluation Criteria</vt:lpstr>
      <vt:lpstr>Trusted Computer Security Evaluation Criteria (TCSEC) </vt:lpstr>
      <vt:lpstr>TCSEC Evaluation</vt:lpstr>
      <vt:lpstr>IT Security Evaluation Criteria (ITSEC)</vt:lpstr>
      <vt:lpstr>Common Criteria ISO 15408</vt:lpstr>
      <vt:lpstr>Common Criteria EAL Ratings</vt:lpstr>
      <vt:lpstr>Certification &amp; Accreditation </vt:lpstr>
      <vt:lpstr>Domain 3 Part 2: Security Architecture and Design Review</vt:lpstr>
      <vt:lpstr>Domain 4 </vt:lpstr>
      <vt:lpstr>Communications and Network Security Agenda</vt:lpstr>
      <vt:lpstr>The OSI Reference Model</vt:lpstr>
      <vt:lpstr>What is the OSI Model and Why Do We Need It?</vt:lpstr>
      <vt:lpstr>PowerPoint Presentation</vt:lpstr>
      <vt:lpstr>PowerPoint Presentation</vt:lpstr>
      <vt:lpstr>PowerPoint Presentation</vt:lpstr>
      <vt:lpstr>Physical Layer</vt:lpstr>
      <vt:lpstr>PowerPoint Presentation</vt:lpstr>
      <vt:lpstr>Data and the OSI</vt:lpstr>
      <vt:lpstr>OSI Model – Layer 1 Physical</vt:lpstr>
      <vt:lpstr> Layer 1 (Physical) Threats</vt:lpstr>
      <vt:lpstr>Data Link Layer</vt:lpstr>
      <vt:lpstr>OSI model – Layer 2 Data Link</vt:lpstr>
      <vt:lpstr>Ethernet</vt:lpstr>
      <vt:lpstr>MAC Addresses</vt:lpstr>
      <vt:lpstr>ARP</vt:lpstr>
      <vt:lpstr>Switch </vt:lpstr>
      <vt:lpstr>Network Layer</vt:lpstr>
      <vt:lpstr>OSI model layer 3 network </vt:lpstr>
      <vt:lpstr>VLANs</vt:lpstr>
      <vt:lpstr>Layer 3 Protocols</vt:lpstr>
      <vt:lpstr>ICMP</vt:lpstr>
      <vt:lpstr>Transport Layer</vt:lpstr>
      <vt:lpstr>OSI model Layer 4 Transport</vt:lpstr>
      <vt:lpstr>TCP (Transmission Control Protocol)</vt:lpstr>
      <vt:lpstr>TCP  </vt:lpstr>
      <vt:lpstr>UDP (User Datagram Protocol)</vt:lpstr>
      <vt:lpstr>Best Joke Ever…..</vt:lpstr>
      <vt:lpstr>Session Layer</vt:lpstr>
      <vt:lpstr>OSI Model Layer 5 Session </vt:lpstr>
      <vt:lpstr>Presentation Layer</vt:lpstr>
      <vt:lpstr>OSI model Layer 6 Presentation</vt:lpstr>
      <vt:lpstr>Application Layer</vt:lpstr>
      <vt:lpstr>OSI model Layer 7 – Application</vt:lpstr>
      <vt:lpstr>PowerPoint Presentation</vt:lpstr>
      <vt:lpstr>TCP Model and OSI Review</vt:lpstr>
      <vt:lpstr>OSI vs. TCP/IP model</vt:lpstr>
      <vt:lpstr>OSI/TCP…What you need to know</vt:lpstr>
      <vt:lpstr>Security Zones and Firewalls</vt:lpstr>
      <vt:lpstr>Security Zones</vt:lpstr>
      <vt:lpstr>DMZ </vt:lpstr>
      <vt:lpstr>Firewalls</vt:lpstr>
      <vt:lpstr>Firewalls and the OSI Model</vt:lpstr>
      <vt:lpstr>Firewalls and the OSI Model</vt:lpstr>
      <vt:lpstr>Firewalls and the OSI Model</vt:lpstr>
      <vt:lpstr>NAT/PAT</vt:lpstr>
      <vt:lpstr>NAT / PAT</vt:lpstr>
      <vt:lpstr>Overall Firewall best practices</vt:lpstr>
      <vt:lpstr>WAN Technology</vt:lpstr>
      <vt:lpstr>LAN, WAN</vt:lpstr>
      <vt:lpstr>Circuit Switching </vt:lpstr>
      <vt:lpstr>Packet Switching</vt:lpstr>
      <vt:lpstr>MPLS (Multi Protocol Labeled Switching)</vt:lpstr>
      <vt:lpstr>VOIP Voice Over IP</vt:lpstr>
      <vt:lpstr>VOIP Security Issues</vt:lpstr>
      <vt:lpstr>Remote Access Protocols</vt:lpstr>
      <vt:lpstr>Remote Access</vt:lpstr>
      <vt:lpstr>Dial-up</vt:lpstr>
      <vt:lpstr>Tunneling </vt:lpstr>
      <vt:lpstr>Tunneling</vt:lpstr>
      <vt:lpstr>Tunneling protocols</vt:lpstr>
      <vt:lpstr>PPTP </vt:lpstr>
      <vt:lpstr>L2TP</vt:lpstr>
      <vt:lpstr>Generic Routing Encapsulation (GRE)</vt:lpstr>
      <vt:lpstr>Wireless Networking</vt:lpstr>
      <vt:lpstr>Wireless  Networking</vt:lpstr>
      <vt:lpstr>Wireless security problems</vt:lpstr>
      <vt:lpstr>Wireless Security</vt:lpstr>
      <vt:lpstr>Bluetooth </vt:lpstr>
      <vt:lpstr>Communications and Network Security Review</vt:lpstr>
      <vt:lpstr>Domain 5 </vt:lpstr>
      <vt:lpstr>Domain 5 Identity and Access Management Review</vt:lpstr>
      <vt:lpstr>Identity and Access Management</vt:lpstr>
      <vt:lpstr>IAAA of Access Control</vt:lpstr>
      <vt:lpstr>Identity Management</vt:lpstr>
      <vt:lpstr>Identity Proofing</vt:lpstr>
      <vt:lpstr>Account Provisioning </vt:lpstr>
      <vt:lpstr>Identity/Account Provisioning</vt:lpstr>
      <vt:lpstr>Identity Management:  Provisioning/Deprovisioning</vt:lpstr>
      <vt:lpstr>Traditional Identity Management in the Cloud</vt:lpstr>
      <vt:lpstr>Proprietary APIs, SPML and SCIM</vt:lpstr>
      <vt:lpstr>System Identification </vt:lpstr>
      <vt:lpstr>Authentication</vt:lpstr>
      <vt:lpstr>Authentication </vt:lpstr>
      <vt:lpstr>Type 1:  Something You Know </vt:lpstr>
      <vt:lpstr>Type 1: Something You Know</vt:lpstr>
      <vt:lpstr>Type 2:  Something You Have </vt:lpstr>
      <vt:lpstr>Type 2: Something you have</vt:lpstr>
      <vt:lpstr>Token Devices: One Time Password Generators</vt:lpstr>
      <vt:lpstr>Token Devices</vt:lpstr>
      <vt:lpstr>Memory Cards</vt:lpstr>
      <vt:lpstr>Memory Cards  </vt:lpstr>
      <vt:lpstr>Smart Card</vt:lpstr>
      <vt:lpstr>Type 3:  Something You Are/Do </vt:lpstr>
      <vt:lpstr>Type 3:  Something You Are</vt:lpstr>
      <vt:lpstr>Crossover Error Rate</vt:lpstr>
      <vt:lpstr>Biometric Concerns</vt:lpstr>
      <vt:lpstr>Kerberos and Single Sign On (SSO)</vt:lpstr>
      <vt:lpstr>Single Sign On </vt:lpstr>
      <vt:lpstr>Kerberos</vt:lpstr>
      <vt:lpstr>Kerberos Components</vt:lpstr>
      <vt:lpstr>The Carnival</vt:lpstr>
      <vt:lpstr>The Kerberos Carnival</vt:lpstr>
      <vt:lpstr>Kerberos Concerns</vt:lpstr>
      <vt:lpstr>Single Sign On  Federated Services</vt:lpstr>
      <vt:lpstr>Today’s Identity Management in the Cloud</vt:lpstr>
      <vt:lpstr>SAML (Security Assertion Markup Language) </vt:lpstr>
      <vt:lpstr>SAML Assertions</vt:lpstr>
      <vt:lpstr>PowerPoint Presentation</vt:lpstr>
      <vt:lpstr>PowerPoint Presentation</vt:lpstr>
      <vt:lpstr>Authorization:  OAUTH 2.0</vt:lpstr>
      <vt:lpstr>Authorization</vt:lpstr>
      <vt:lpstr>Authorization</vt:lpstr>
      <vt:lpstr>Authorization principals</vt:lpstr>
      <vt:lpstr>Access Control Models</vt:lpstr>
      <vt:lpstr>Access Control Models</vt:lpstr>
      <vt:lpstr>Access Control Models</vt:lpstr>
      <vt:lpstr>DAC</vt:lpstr>
      <vt:lpstr>MAC</vt:lpstr>
      <vt:lpstr>Role Based Access Control</vt:lpstr>
      <vt:lpstr>Attribute Based Access Control</vt:lpstr>
      <vt:lpstr>Enforcing Access Control</vt:lpstr>
      <vt:lpstr>Enforcing Access Control</vt:lpstr>
      <vt:lpstr>Constrained User Interfaces </vt:lpstr>
      <vt:lpstr>Physically Constrained Interface</vt:lpstr>
      <vt:lpstr>Content vs. Context Dependant Access Control </vt:lpstr>
      <vt:lpstr>Rule-Based Access Control</vt:lpstr>
      <vt:lpstr>Access Control Management</vt:lpstr>
      <vt:lpstr>Centralization vs. Decentralization</vt:lpstr>
      <vt:lpstr>Centralized Access Control Administration  </vt:lpstr>
      <vt:lpstr>Centralized Authentication for Remote Clients:  802.1x</vt:lpstr>
      <vt:lpstr>RADIUS, DIAMETER, TACACS</vt:lpstr>
      <vt:lpstr>TACACS+  </vt:lpstr>
      <vt:lpstr>Diameter</vt:lpstr>
      <vt:lpstr>Auditing</vt:lpstr>
      <vt:lpstr>Audits</vt:lpstr>
      <vt:lpstr>Data Emanation Security</vt:lpstr>
      <vt:lpstr>Emanation Security  </vt:lpstr>
      <vt:lpstr>Domain 5 Identity and Access Management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CISSP Bootcamp:  VOLUME TWO</dc:title>
  <dc:creator>Kelly Handerhan</dc:creator>
  <cp:lastModifiedBy>Kelly Handerhan</cp:lastModifiedBy>
  <cp:revision>26</cp:revision>
  <dcterms:modified xsi:type="dcterms:W3CDTF">2018-11-13T22:40:58Z</dcterms:modified>
</cp:coreProperties>
</file>